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8" r:id="rId21"/>
    <p:sldId id="279" r:id="rId22"/>
    <p:sldId id="280" r:id="rId23"/>
    <p:sldId id="277" r:id="rId24"/>
    <p:sldId id="276" r:id="rId25"/>
    <p:sldId id="281" r:id="rId26"/>
    <p:sldId id="282" r:id="rId27"/>
    <p:sldId id="283" r:id="rId28"/>
    <p:sldId id="284" r:id="rId29"/>
    <p:sldId id="28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Elduff, Becky" initials="MB" lastIdx="6" clrIdx="0">
    <p:extLst>
      <p:ext uri="{19B8F6BF-5375-455C-9EA6-DF929625EA0E}">
        <p15:presenceInfo xmlns:p15="http://schemas.microsoft.com/office/powerpoint/2012/main" userId="S::BMcElduff@insurancecompact.org::59e133e3-37ae-45b0-97cb-66e4e26102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4" d="100"/>
          <a:sy n="104" d="100"/>
        </p:scale>
        <p:origin x="88"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1FD18-6767-411B-B65C-35ADB00BF1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78E716-A69B-4A60-9569-8650029321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413D3B-AA90-4C3F-A472-C09DE4DA2FF8}"/>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CA8DF045-1280-4304-887B-4F1FA76C6C9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938F7CF-B02B-4338-8801-90E956EB5B7E}"/>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2609583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A311-CAC9-40A3-B335-B91A798AB6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F297212-1FCD-47F3-A291-837ADF498AC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D69062-DE60-40A2-B518-C83F21E9A88A}"/>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363EA386-E2BE-44FC-95F6-EBB68BB29B8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61265E2-FD22-4A4C-9F03-CCE4E45B56EF}"/>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3788786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6CF712-826C-4400-B802-88E8BF4E09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05F2D9-BD0D-449F-B206-38077882C0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D4B008-0B01-4A96-AA08-BE9E41767599}"/>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A2C0644B-AD3C-4427-849C-104934DF4A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1FC8A9F-1E5C-4C1F-B23F-0293D16FDF2B}"/>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2361982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336A-AF77-4206-96C3-A89706B5EF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05C740-ECDA-4B0C-8AF5-6C95B66098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DA7227-731B-48A1-B36F-79B503253C5D}"/>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785E9267-A94E-4475-924E-90AADF6D970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3704E-7B0D-4A5A-926C-B47CEDA5168F}"/>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71692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295D9-02FA-49B7-8220-0C3DFBC175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E45900-2649-4DFB-9FF8-B7F61F204F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7D286C-92CA-4F03-9526-74607AF2E7B4}"/>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A8F60065-8927-43EC-B6C3-5F198E45D87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EB4199-0A37-4BB7-A851-048910B5D875}"/>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201484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7A7-A5B5-441C-87CB-54B19F62B4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C2D530-2C5F-40AD-9D5C-26D2362F0B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73BAAE-9582-4F5A-905B-05BE005035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E1C094-A305-4D4A-94EB-01D4CAE86E47}"/>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6" name="Footer Placeholder 5">
            <a:extLst>
              <a:ext uri="{FF2B5EF4-FFF2-40B4-BE49-F238E27FC236}">
                <a16:creationId xmlns:a16="http://schemas.microsoft.com/office/drawing/2014/main" id="{C36BD6C8-3E19-4607-9363-3BCC6201074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A6FEBB7-9A44-494D-9BF4-01F06911539F}"/>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4218827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BF758-A47C-485B-99DB-BE3F11D71A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F659C7-1477-4CC9-9029-4784A546C1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7C9F52-0FAA-4231-BF22-C740D8A5C2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C3A6188-925E-4FEC-B7F6-9324CB2504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838AB7-F164-4ACB-8E32-C232FB64CB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1A4AEF-646E-41C9-8A2D-59DABFF17463}"/>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8" name="Footer Placeholder 7">
            <a:extLst>
              <a:ext uri="{FF2B5EF4-FFF2-40B4-BE49-F238E27FC236}">
                <a16:creationId xmlns:a16="http://schemas.microsoft.com/office/drawing/2014/main" id="{5C6F73E7-B29F-45AA-A1DA-66B6BD8279D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EDA88F0-3FCD-4E20-AE8D-700382D9B84E}"/>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200598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D5983-90EE-4D2C-B41E-16C85F9E14F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8A5E47-9D75-42FA-B2B8-8F966CB2EB18}"/>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4" name="Footer Placeholder 3">
            <a:extLst>
              <a:ext uri="{FF2B5EF4-FFF2-40B4-BE49-F238E27FC236}">
                <a16:creationId xmlns:a16="http://schemas.microsoft.com/office/drawing/2014/main" id="{E4C8FB7E-7464-4F68-950B-873FBD62036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907D252-263D-4C3D-B734-E1D9FAEE5EC3}"/>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2521052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0FC1C2-41BA-43DE-9D66-4ACAC3264E47}"/>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3" name="Footer Placeholder 2">
            <a:extLst>
              <a:ext uri="{FF2B5EF4-FFF2-40B4-BE49-F238E27FC236}">
                <a16:creationId xmlns:a16="http://schemas.microsoft.com/office/drawing/2014/main" id="{EBDE924D-81EA-4525-8CBF-D9293D77FB2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AEA3E80-5AFB-4309-B3A4-958BBD20128A}"/>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3742420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393D3-3513-413D-AF1B-0C0FE6D544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DC5028-AAD1-40AD-B6DB-E4BF14980D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CDC0F99-80F1-4EA1-9F22-6445D7CA2F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AF10A1-C37D-4A4F-B5CD-8FEC4894C2EF}"/>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6" name="Footer Placeholder 5">
            <a:extLst>
              <a:ext uri="{FF2B5EF4-FFF2-40B4-BE49-F238E27FC236}">
                <a16:creationId xmlns:a16="http://schemas.microsoft.com/office/drawing/2014/main" id="{45979A54-2F10-4D0A-BCD3-198D4E10AA0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EBD569C-78AD-4B98-9D21-50EE2A85ED1D}"/>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406680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18611-EEC2-4875-B292-1846762CDE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DBD29C-6553-4AC4-8531-98A6CECD24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2AD35AD-89BA-462F-87C2-065F90682F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CB6C55-6289-4D75-BC5D-9A5ED79CFEDC}"/>
              </a:ext>
            </a:extLst>
          </p:cNvPr>
          <p:cNvSpPr>
            <a:spLocks noGrp="1"/>
          </p:cNvSpPr>
          <p:nvPr>
            <p:ph type="dt" sz="half" idx="10"/>
          </p:nvPr>
        </p:nvSpPr>
        <p:spPr/>
        <p:txBody>
          <a:bodyPr/>
          <a:lstStyle/>
          <a:p>
            <a:fld id="{B1194F9E-2710-430A-A673-2917607CFE1B}" type="datetimeFigureOut">
              <a:rPr lang="en-US" smtClean="0"/>
              <a:t>12/1/2020</a:t>
            </a:fld>
            <a:endParaRPr lang="en-US" dirty="0"/>
          </a:p>
        </p:txBody>
      </p:sp>
      <p:sp>
        <p:nvSpPr>
          <p:cNvPr id="6" name="Footer Placeholder 5">
            <a:extLst>
              <a:ext uri="{FF2B5EF4-FFF2-40B4-BE49-F238E27FC236}">
                <a16:creationId xmlns:a16="http://schemas.microsoft.com/office/drawing/2014/main" id="{C4CB2EF0-3D02-45E7-B825-DBFC8D3379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CC22992-0F3E-403E-8BD6-1DD132F7FCB4}"/>
              </a:ext>
            </a:extLst>
          </p:cNvPr>
          <p:cNvSpPr>
            <a:spLocks noGrp="1"/>
          </p:cNvSpPr>
          <p:nvPr>
            <p:ph type="sldNum" sz="quarter" idx="12"/>
          </p:nvPr>
        </p:nvSpPr>
        <p:spPr/>
        <p:txBody>
          <a:bodyPr/>
          <a:lstStyle/>
          <a:p>
            <a:fld id="{558FC566-73F5-4AF7-BC88-BED2DE5C7EAE}" type="slidenum">
              <a:rPr lang="en-US" smtClean="0"/>
              <a:t>‹#›</a:t>
            </a:fld>
            <a:endParaRPr lang="en-US" dirty="0"/>
          </a:p>
        </p:txBody>
      </p:sp>
    </p:spTree>
    <p:extLst>
      <p:ext uri="{BB962C8B-B14F-4D97-AF65-F5344CB8AC3E}">
        <p14:creationId xmlns:p14="http://schemas.microsoft.com/office/powerpoint/2010/main" val="1447202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1A8B34-75A2-4404-BFEA-B5A4C554BA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39E325-68B2-475A-885A-3FD907500D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BA2DE2-377C-4C9C-8309-232D356DDF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194F9E-2710-430A-A673-2917607CFE1B}" type="datetimeFigureOut">
              <a:rPr lang="en-US" smtClean="0"/>
              <a:t>12/1/2020</a:t>
            </a:fld>
            <a:endParaRPr lang="en-US" dirty="0"/>
          </a:p>
        </p:txBody>
      </p:sp>
      <p:sp>
        <p:nvSpPr>
          <p:cNvPr id="5" name="Footer Placeholder 4">
            <a:extLst>
              <a:ext uri="{FF2B5EF4-FFF2-40B4-BE49-F238E27FC236}">
                <a16:creationId xmlns:a16="http://schemas.microsoft.com/office/drawing/2014/main" id="{87D1DB44-042B-43C9-8D24-DE35A05977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0039544-639D-489D-A740-84F53D464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FC566-73F5-4AF7-BC88-BED2DE5C7EAE}" type="slidenum">
              <a:rPr lang="en-US" smtClean="0"/>
              <a:t>‹#›</a:t>
            </a:fld>
            <a:endParaRPr lang="en-US" dirty="0"/>
          </a:p>
        </p:txBody>
      </p:sp>
    </p:spTree>
    <p:extLst>
      <p:ext uri="{BB962C8B-B14F-4D97-AF65-F5344CB8AC3E}">
        <p14:creationId xmlns:p14="http://schemas.microsoft.com/office/powerpoint/2010/main" val="153889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3" name="Subtitle 2">
            <a:extLst>
              <a:ext uri="{FF2B5EF4-FFF2-40B4-BE49-F238E27FC236}">
                <a16:creationId xmlns:a16="http://schemas.microsoft.com/office/drawing/2014/main" id="{7CB351A9-A818-4EF6-A5F0-96534CD2BB15}"/>
              </a:ext>
            </a:extLst>
          </p:cNvPr>
          <p:cNvSpPr>
            <a:spLocks noGrp="1"/>
          </p:cNvSpPr>
          <p:nvPr>
            <p:ph type="subTitle" idx="1"/>
          </p:nvPr>
        </p:nvSpPr>
        <p:spPr>
          <a:xfrm>
            <a:off x="4439633" y="4518923"/>
            <a:ext cx="3312734" cy="1141851"/>
          </a:xfrm>
          <a:noFill/>
        </p:spPr>
        <p:txBody>
          <a:bodyPr>
            <a:normAutofit/>
          </a:bodyPr>
          <a:lstStyle/>
          <a:p>
            <a:endParaRPr lang="en-US" sz="2000" dirty="0">
              <a:solidFill>
                <a:srgbClr val="080808"/>
              </a:solidFill>
            </a:endParaRPr>
          </a:p>
          <a:p>
            <a:r>
              <a:rPr lang="en-US" sz="2000" b="1" i="1" dirty="0">
                <a:solidFill>
                  <a:srgbClr val="080808"/>
                </a:solidFill>
              </a:rPr>
              <a:t>COMPILED AND PREPARED BY THE COMPACT OFFICE</a:t>
            </a:r>
          </a:p>
        </p:txBody>
      </p:sp>
      <p:sp>
        <p:nvSpPr>
          <p:cNvPr id="2" name="Title 1">
            <a:extLst>
              <a:ext uri="{FF2B5EF4-FFF2-40B4-BE49-F238E27FC236}">
                <a16:creationId xmlns:a16="http://schemas.microsoft.com/office/drawing/2014/main" id="{CC2B069C-C68C-4BC4-ADB7-8AB521E8F274}"/>
              </a:ext>
            </a:extLst>
          </p:cNvPr>
          <p:cNvSpPr>
            <a:spLocks noGrp="1"/>
          </p:cNvSpPr>
          <p:nvPr>
            <p:ph type="ctrTitle"/>
          </p:nvPr>
        </p:nvSpPr>
        <p:spPr>
          <a:xfrm>
            <a:off x="3204642" y="2353641"/>
            <a:ext cx="5782716" cy="2150719"/>
          </a:xfrm>
          <a:noFill/>
        </p:spPr>
        <p:txBody>
          <a:bodyPr anchor="ctr">
            <a:normAutofit/>
          </a:bodyPr>
          <a:lstStyle/>
          <a:p>
            <a:r>
              <a:rPr lang="en-US" sz="2800" b="1" dirty="0">
                <a:solidFill>
                  <a:srgbClr val="080808"/>
                </a:solidFill>
                <a:latin typeface="Arial" panose="020B0604020202020204" pitchFamily="34" charset="0"/>
                <a:cs typeface="Arial" panose="020B0604020202020204" pitchFamily="34" charset="0"/>
              </a:rPr>
              <a:t>SUMMARY OF RESPONSES TO REGULATOR AND INDUSTRY SURVEY RE: GROUP TYPES FOR COMPACT-AUTHORIZED PRODUCTS</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05451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FB12AE-71D1-47FD-9AC3-EE2C074245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8" y="621792"/>
            <a:ext cx="4989890" cy="5413248"/>
          </a:xfrm>
        </p:spPr>
        <p:txBody>
          <a:bodyPr>
            <a:normAutofit/>
          </a:bodyPr>
          <a:lstStyle/>
          <a:p>
            <a:r>
              <a:rPr lang="en-US" sz="3600" b="1" dirty="0">
                <a:latin typeface="Arial" panose="020B0604020202020204" pitchFamily="34" charset="0"/>
                <a:cs typeface="Arial" panose="020B0604020202020204" pitchFamily="34" charset="0"/>
              </a:rPr>
              <a:t>Group Life Insurance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endParaRPr lang="en-US" sz="3600" b="1" dirty="0"/>
          </a:p>
        </p:txBody>
      </p:sp>
      <p:sp>
        <p:nvSpPr>
          <p:cNvPr id="10" name="Freeform: Shape 9">
            <a:extLst>
              <a:ext uri="{FF2B5EF4-FFF2-40B4-BE49-F238E27FC236}">
                <a16:creationId xmlns:a16="http://schemas.microsoft.com/office/drawing/2014/main" id="{64853C7E-3CBA-4464-865F-6044D94B1B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8487" y="2994212"/>
            <a:ext cx="1345385" cy="668410"/>
          </a:xfrm>
          <a:custGeom>
            <a:avLst/>
            <a:gdLst>
              <a:gd name="connsiteX0" fmla="*/ 0 w 1345385"/>
              <a:gd name="connsiteY0" fmla="*/ 668410 h 668410"/>
              <a:gd name="connsiteX1" fmla="*/ 672692 w 1345385"/>
              <a:gd name="connsiteY1" fmla="*/ 0 h 668410"/>
              <a:gd name="connsiteX2" fmla="*/ 1345385 w 1345385"/>
              <a:gd name="connsiteY2" fmla="*/ 668410 h 668410"/>
            </a:gdLst>
            <a:ahLst/>
            <a:cxnLst>
              <a:cxn ang="0">
                <a:pos x="connsiteX0" y="connsiteY0"/>
              </a:cxn>
              <a:cxn ang="0">
                <a:pos x="connsiteX1" y="connsiteY1"/>
              </a:cxn>
              <a:cxn ang="0">
                <a:pos x="connsiteX2" y="connsiteY2"/>
              </a:cxn>
            </a:cxnLst>
            <a:rect l="l" t="t" r="r" b="b"/>
            <a:pathLst>
              <a:path w="1345385" h="668410">
                <a:moveTo>
                  <a:pt x="0" y="668410"/>
                </a:moveTo>
                <a:lnTo>
                  <a:pt x="672692" y="0"/>
                </a:lnTo>
                <a:lnTo>
                  <a:pt x="1345385" y="668410"/>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11">
            <a:extLst>
              <a:ext uri="{FF2B5EF4-FFF2-40B4-BE49-F238E27FC236}">
                <a16:creationId xmlns:a16="http://schemas.microsoft.com/office/drawing/2014/main" id="{55EFEC59-B929-4851-9DEF-9106F2797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3480" y="2760304"/>
            <a:ext cx="418137" cy="418137"/>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6C132392-D5FF-4588-8FA1-5BAD77BF64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508836" y="4124955"/>
            <a:ext cx="635336" cy="63533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7EAC045-695C-4E73-9B7C-AFD6FB22DA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36522" y="4621062"/>
            <a:ext cx="224347" cy="224347"/>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Isosceles Triangle 17">
            <a:extLst>
              <a:ext uri="{FF2B5EF4-FFF2-40B4-BE49-F238E27FC236}">
                <a16:creationId xmlns:a16="http://schemas.microsoft.com/office/drawing/2014/main" id="{404A7A3A-BEAE-4BC6-A163-5D0E5F8C4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100000">
            <a:off x="10175676" y="5597890"/>
            <a:ext cx="2982940" cy="1481975"/>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12ED3B7D-405D-4DFA-8608-B6DE746718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46240" y="5280494"/>
            <a:ext cx="841505" cy="841505"/>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6096000" y="920537"/>
            <a:ext cx="5452532" cy="5293994"/>
          </a:xfrm>
          <a:noFill/>
        </p:spPr>
        <p:txBody>
          <a:bodyPr anchor="ctr">
            <a:normAutofit fontScale="92500" lnSpcReduction="20000"/>
          </a:bodyPr>
          <a:lstStyle/>
          <a:p>
            <a:pPr marL="227013" indent="-227013">
              <a:lnSpc>
                <a:spcPct val="110000"/>
              </a:lnSpc>
              <a:spcBef>
                <a:spcPts val="0"/>
              </a:spcBef>
              <a:spcAft>
                <a:spcPts val="1000"/>
              </a:spcAft>
            </a:pPr>
            <a:r>
              <a:rPr lang="en-US" sz="2400" dirty="0">
                <a:latin typeface="Arial" panose="020B0604020202020204" pitchFamily="34" charset="0"/>
                <a:ea typeface="Calibri" panose="020F0502020204030204" pitchFamily="34" charset="0"/>
                <a:cs typeface="Arial" panose="020B0604020202020204" pitchFamily="34" charset="0"/>
              </a:rPr>
              <a:t>9 companies sell to </a:t>
            </a:r>
            <a:r>
              <a:rPr lang="en-US" sz="2400" b="1" dirty="0">
                <a:latin typeface="Arial" panose="020B0604020202020204" pitchFamily="34" charset="0"/>
                <a:ea typeface="Calibri" panose="020F0502020204030204" pitchFamily="34" charset="0"/>
                <a:cs typeface="Arial" panose="020B0604020202020204" pitchFamily="34" charset="0"/>
              </a:rPr>
              <a:t>trust</a:t>
            </a:r>
            <a:r>
              <a:rPr lang="en-US" sz="2400" dirty="0">
                <a:latin typeface="Arial" panose="020B0604020202020204" pitchFamily="34" charset="0"/>
                <a:ea typeface="Calibri" panose="020F0502020204030204" pitchFamily="34" charset="0"/>
                <a:cs typeface="Arial" panose="020B0604020202020204" pitchFamily="34" charset="0"/>
              </a:rPr>
              <a:t> group types ranging from 1% – 20% of their group business</a:t>
            </a:r>
          </a:p>
          <a:p>
            <a:pPr marL="227013" marR="0" indent="-227013">
              <a:lnSpc>
                <a:spcPct val="11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3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credit union </a:t>
            </a:r>
            <a:r>
              <a:rPr lang="en-US" sz="2400" dirty="0">
                <a:effectLst/>
                <a:latin typeface="Arial" panose="020B0604020202020204" pitchFamily="34" charset="0"/>
                <a:ea typeface="Calibri" panose="020F0502020204030204" pitchFamily="34" charset="0"/>
                <a:cs typeface="Arial" panose="020B0604020202020204" pitchFamily="34" charset="0"/>
              </a:rPr>
              <a:t>group types </a:t>
            </a:r>
          </a:p>
          <a:p>
            <a:pPr marL="457200" lvl="1">
              <a:lnSpc>
                <a:spcPct val="110000"/>
              </a:lnSpc>
              <a:spcBef>
                <a:spcPts val="0"/>
              </a:spcBef>
              <a:spcAft>
                <a:spcPts val="1000"/>
              </a:spcAft>
            </a:pPr>
            <a:r>
              <a:rPr lang="en-US" dirty="0">
                <a:latin typeface="Arial" panose="020B0604020202020204" pitchFamily="34" charset="0"/>
                <a:ea typeface="Calibri" panose="020F0502020204030204" pitchFamily="34" charset="0"/>
                <a:cs typeface="Arial" panose="020B0604020202020204" pitchFamily="34" charset="0"/>
              </a:rPr>
              <a:t>1 currently </a:t>
            </a:r>
            <a:r>
              <a:rPr lang="en-US" dirty="0">
                <a:effectLst/>
                <a:latin typeface="Arial" panose="020B0604020202020204" pitchFamily="34" charset="0"/>
                <a:ea typeface="Calibri" panose="020F0502020204030204" pitchFamily="34" charset="0"/>
                <a:cs typeface="Arial" panose="020B0604020202020204" pitchFamily="34" charset="0"/>
              </a:rPr>
              <a:t>selling 100% to credit unions </a:t>
            </a:r>
          </a:p>
          <a:p>
            <a:pPr marL="457200" lvl="1">
              <a:lnSpc>
                <a:spcPct val="11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Others ranging from 1% – 2% of their group business</a:t>
            </a:r>
          </a:p>
          <a:p>
            <a:pPr marL="227013" marR="0" indent="-227013">
              <a:lnSpc>
                <a:spcPct val="11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One company sells to </a:t>
            </a:r>
            <a:r>
              <a:rPr lang="en-US" sz="2400" b="1" dirty="0">
                <a:effectLst/>
                <a:latin typeface="Arial" panose="020B0604020202020204" pitchFamily="34" charset="0"/>
                <a:ea typeface="Calibri" panose="020F0502020204030204" pitchFamily="34" charset="0"/>
                <a:cs typeface="Arial" panose="020B0604020202020204" pitchFamily="34" charset="0"/>
              </a:rPr>
              <a:t>creditor</a:t>
            </a:r>
            <a:r>
              <a:rPr lang="en-US" sz="2400" dirty="0">
                <a:effectLst/>
                <a:latin typeface="Arial" panose="020B0604020202020204" pitchFamily="34" charset="0"/>
                <a:ea typeface="Calibri" panose="020F0502020204030204" pitchFamily="34" charset="0"/>
                <a:cs typeface="Arial" panose="020B0604020202020204" pitchFamily="34" charset="0"/>
              </a:rPr>
              <a:t> group type at 2% of their group business</a:t>
            </a:r>
          </a:p>
          <a:p>
            <a:pPr marL="227013" marR="0" indent="-227013">
              <a:lnSpc>
                <a:spcPct val="11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4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other </a:t>
            </a:r>
            <a:r>
              <a:rPr lang="en-US" sz="2400" dirty="0">
                <a:effectLst/>
                <a:latin typeface="Arial" panose="020B0604020202020204" pitchFamily="34" charset="0"/>
                <a:ea typeface="Calibri" panose="020F0502020204030204" pitchFamily="34" charset="0"/>
                <a:cs typeface="Arial" panose="020B0604020202020204" pitchFamily="34" charset="0"/>
              </a:rPr>
              <a:t>group types ranging from 1% – 10% of their group business</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endParaRPr lang="en-US" sz="2000" dirty="0"/>
          </a:p>
        </p:txBody>
      </p:sp>
    </p:spTree>
    <p:extLst>
      <p:ext uri="{BB962C8B-B14F-4D97-AF65-F5344CB8AC3E}">
        <p14:creationId xmlns:p14="http://schemas.microsoft.com/office/powerpoint/2010/main" val="1820713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7" y="1698171"/>
            <a:ext cx="3962061" cy="4516360"/>
          </a:xfrm>
        </p:spPr>
        <p:txBody>
          <a:bodyPr anchor="t">
            <a:normAutofit/>
          </a:bodyPr>
          <a:lstStyle/>
          <a:p>
            <a:r>
              <a:rPr lang="en-US" sz="3600" b="1" dirty="0">
                <a:latin typeface="Arial" panose="020B0604020202020204" pitchFamily="34" charset="0"/>
                <a:cs typeface="Arial" panose="020B0604020202020204" pitchFamily="34" charset="0"/>
              </a:rPr>
              <a:t>Group Disability Income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p>
        </p:txBody>
      </p:sp>
      <p:sp>
        <p:nvSpPr>
          <p:cNvPr id="10" name="Rectangle 9">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5070020" y="1698170"/>
            <a:ext cx="6478513" cy="4516361"/>
          </a:xfrm>
        </p:spPr>
        <p:txBody>
          <a:bodyPr>
            <a:normAutofit lnSpcReduction="10000"/>
          </a:bodyPr>
          <a:lstStyle/>
          <a:p>
            <a:pPr marL="0" marR="0">
              <a:lnSpc>
                <a:spcPct val="10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16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employer</a:t>
            </a:r>
            <a:r>
              <a:rPr lang="en-US" sz="2400" dirty="0">
                <a:effectLst/>
                <a:latin typeface="Arial" panose="020B0604020202020204" pitchFamily="34" charset="0"/>
                <a:ea typeface="Calibri" panose="020F0502020204030204" pitchFamily="34" charset="0"/>
                <a:cs typeface="Arial" panose="020B0604020202020204" pitchFamily="34" charset="0"/>
              </a:rPr>
              <a:t> group types </a:t>
            </a:r>
          </a:p>
          <a:p>
            <a:pPr marL="457200" lvl="1">
              <a:lnSpc>
                <a:spcPct val="10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5 currently selling 100% to employer group types </a:t>
            </a:r>
          </a:p>
          <a:p>
            <a:pPr marL="457200" lvl="1">
              <a:lnSpc>
                <a:spcPct val="10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Others ranging from 25% - 98% of their group business</a:t>
            </a:r>
          </a:p>
          <a:p>
            <a:pPr marL="227013" marR="0" indent="-227013">
              <a:lnSpc>
                <a:spcPct val="10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10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association</a:t>
            </a:r>
            <a:r>
              <a:rPr lang="en-US" sz="2400" dirty="0">
                <a:effectLst/>
                <a:latin typeface="Arial" panose="020B0604020202020204" pitchFamily="34" charset="0"/>
                <a:ea typeface="Calibri" panose="020F0502020204030204" pitchFamily="34" charset="0"/>
                <a:cs typeface="Arial" panose="020B0604020202020204" pitchFamily="34" charset="0"/>
              </a:rPr>
              <a:t> group types ranging from 1% - 70% of their group business</a:t>
            </a:r>
          </a:p>
          <a:p>
            <a:pPr marL="227013" indent="-227013">
              <a:lnSpc>
                <a:spcPct val="100000"/>
              </a:lnSpc>
              <a:spcBef>
                <a:spcPts val="0"/>
              </a:spcBef>
              <a:spcAft>
                <a:spcPts val="1000"/>
              </a:spcAft>
            </a:pPr>
            <a:r>
              <a:rPr lang="en-US" sz="2400" dirty="0">
                <a:latin typeface="Arial" panose="020B0604020202020204" pitchFamily="34" charset="0"/>
                <a:ea typeface="Calibri" panose="020F0502020204030204" pitchFamily="34" charset="0"/>
                <a:cs typeface="Arial" panose="020B0604020202020204" pitchFamily="34" charset="0"/>
              </a:rPr>
              <a:t>6 companies sell to </a:t>
            </a:r>
            <a:r>
              <a:rPr lang="en-US" sz="2400" b="1" dirty="0">
                <a:latin typeface="Arial" panose="020B0604020202020204" pitchFamily="34" charset="0"/>
                <a:ea typeface="Calibri" panose="020F0502020204030204" pitchFamily="34" charset="0"/>
                <a:cs typeface="Arial" panose="020B0604020202020204" pitchFamily="34" charset="0"/>
              </a:rPr>
              <a:t>labor union </a:t>
            </a:r>
            <a:r>
              <a:rPr lang="en-US" sz="2400" dirty="0">
                <a:latin typeface="Arial" panose="020B0604020202020204" pitchFamily="34" charset="0"/>
                <a:ea typeface="Calibri" panose="020F0502020204030204" pitchFamily="34" charset="0"/>
                <a:cs typeface="Arial" panose="020B0604020202020204" pitchFamily="34" charset="0"/>
              </a:rPr>
              <a:t>group types ranging from 1% - 10% of their group business</a:t>
            </a:r>
          </a:p>
          <a:p>
            <a:pPr marL="0" marR="0">
              <a:spcBef>
                <a:spcPts val="0"/>
              </a:spcBef>
              <a:spcAft>
                <a:spcPts val="10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endParaRPr lang="en-US" sz="2000" dirty="0"/>
          </a:p>
        </p:txBody>
      </p:sp>
      <p:sp>
        <p:nvSpPr>
          <p:cNvPr id="18" name="Isosceles Triangle 17">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323610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7" y="1698171"/>
            <a:ext cx="3962061" cy="4516360"/>
          </a:xfrm>
        </p:spPr>
        <p:txBody>
          <a:bodyPr anchor="t">
            <a:normAutofit/>
          </a:bodyPr>
          <a:lstStyle/>
          <a:p>
            <a:r>
              <a:rPr lang="en-US" sz="3600" b="1" dirty="0">
                <a:latin typeface="Arial" panose="020B0604020202020204" pitchFamily="34" charset="0"/>
                <a:cs typeface="Arial" panose="020B0604020202020204" pitchFamily="34" charset="0"/>
              </a:rPr>
              <a:t>Group Disability Income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endParaRPr lang="en-US" sz="3600" b="1" dirty="0"/>
          </a:p>
        </p:txBody>
      </p:sp>
      <p:sp>
        <p:nvSpPr>
          <p:cNvPr id="10" name="Rectangle 9">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5070020" y="1698170"/>
            <a:ext cx="6478513" cy="4516361"/>
          </a:xfrm>
        </p:spPr>
        <p:txBody>
          <a:bodyPr>
            <a:normAutofit fontScale="85000" lnSpcReduction="10000"/>
          </a:bodyPr>
          <a:lstStyle/>
          <a:p>
            <a:pPr marL="227013" indent="-227013">
              <a:lnSpc>
                <a:spcPct val="110000"/>
              </a:lnSpc>
              <a:spcBef>
                <a:spcPts val="0"/>
              </a:spcBef>
              <a:spcAft>
                <a:spcPts val="1000"/>
              </a:spcAft>
            </a:pPr>
            <a:r>
              <a:rPr lang="en-US" dirty="0">
                <a:latin typeface="Arial" panose="020B0604020202020204" pitchFamily="34" charset="0"/>
                <a:ea typeface="Calibri" panose="020F0502020204030204" pitchFamily="34" charset="0"/>
                <a:cs typeface="Arial" panose="020B0604020202020204" pitchFamily="34" charset="0"/>
              </a:rPr>
              <a:t>5 companies sell to </a:t>
            </a:r>
            <a:r>
              <a:rPr lang="en-US" b="1" dirty="0">
                <a:latin typeface="Arial" panose="020B0604020202020204" pitchFamily="34" charset="0"/>
                <a:ea typeface="Calibri" panose="020F0502020204030204" pitchFamily="34" charset="0"/>
                <a:cs typeface="Arial" panose="020B0604020202020204" pitchFamily="34" charset="0"/>
              </a:rPr>
              <a:t>trust</a:t>
            </a:r>
            <a:r>
              <a:rPr lang="en-US" dirty="0">
                <a:latin typeface="Arial" panose="020B0604020202020204" pitchFamily="34" charset="0"/>
                <a:ea typeface="Calibri" panose="020F0502020204030204" pitchFamily="34" charset="0"/>
                <a:cs typeface="Arial" panose="020B0604020202020204" pitchFamily="34" charset="0"/>
              </a:rPr>
              <a:t> group types ranging from 1% – 50% of their group business</a:t>
            </a:r>
          </a:p>
          <a:p>
            <a:pPr marL="227013" marR="0" indent="-227013">
              <a:lnSpc>
                <a:spcPct val="11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One company sells to </a:t>
            </a:r>
            <a:r>
              <a:rPr lang="en-US" b="1" dirty="0">
                <a:effectLst/>
                <a:latin typeface="Arial" panose="020B0604020202020204" pitchFamily="34" charset="0"/>
                <a:ea typeface="Calibri" panose="020F0502020204030204" pitchFamily="34" charset="0"/>
                <a:cs typeface="Arial" panose="020B0604020202020204" pitchFamily="34" charset="0"/>
              </a:rPr>
              <a:t>credit union </a:t>
            </a:r>
            <a:r>
              <a:rPr lang="en-US" dirty="0">
                <a:effectLst/>
                <a:latin typeface="Arial" panose="020B0604020202020204" pitchFamily="34" charset="0"/>
                <a:ea typeface="Calibri" panose="020F0502020204030204" pitchFamily="34" charset="0"/>
                <a:cs typeface="Arial" panose="020B0604020202020204" pitchFamily="34" charset="0"/>
              </a:rPr>
              <a:t>group types at 2% of their group business </a:t>
            </a:r>
          </a:p>
          <a:p>
            <a:pPr marL="227013" marR="0" indent="-227013">
              <a:lnSpc>
                <a:spcPct val="11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One company sells to </a:t>
            </a:r>
            <a:r>
              <a:rPr lang="en-US" b="1" dirty="0">
                <a:effectLst/>
                <a:latin typeface="Arial" panose="020B0604020202020204" pitchFamily="34" charset="0"/>
                <a:ea typeface="Calibri" panose="020F0502020204030204" pitchFamily="34" charset="0"/>
                <a:cs typeface="Arial" panose="020B0604020202020204" pitchFamily="34" charset="0"/>
              </a:rPr>
              <a:t>creditor</a:t>
            </a:r>
            <a:r>
              <a:rPr lang="en-US" dirty="0">
                <a:effectLst/>
                <a:latin typeface="Arial" panose="020B0604020202020204" pitchFamily="34" charset="0"/>
                <a:ea typeface="Calibri" panose="020F0502020204030204" pitchFamily="34" charset="0"/>
                <a:cs typeface="Arial" panose="020B0604020202020204" pitchFamily="34" charset="0"/>
              </a:rPr>
              <a:t> group type at 6% of their group business</a:t>
            </a:r>
          </a:p>
          <a:p>
            <a:pPr marL="227013" marR="0" indent="-227013">
              <a:lnSpc>
                <a:spcPct val="11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4 companies sell to </a:t>
            </a:r>
            <a:r>
              <a:rPr lang="en-US" b="1" dirty="0">
                <a:effectLst/>
                <a:latin typeface="Arial" panose="020B0604020202020204" pitchFamily="34" charset="0"/>
                <a:ea typeface="Calibri" panose="020F0502020204030204" pitchFamily="34" charset="0"/>
                <a:cs typeface="Arial" panose="020B0604020202020204" pitchFamily="34" charset="0"/>
              </a:rPr>
              <a:t>other </a:t>
            </a:r>
            <a:r>
              <a:rPr lang="en-US" dirty="0">
                <a:effectLst/>
                <a:latin typeface="Arial" panose="020B0604020202020204" pitchFamily="34" charset="0"/>
                <a:ea typeface="Calibri" panose="020F0502020204030204" pitchFamily="34" charset="0"/>
                <a:cs typeface="Arial" panose="020B0604020202020204" pitchFamily="34" charset="0"/>
              </a:rPr>
              <a:t>group types ranging from 1% – 15% of their group business</a:t>
            </a:r>
          </a:p>
          <a:p>
            <a:endParaRPr lang="en-US" sz="2000" dirty="0"/>
          </a:p>
        </p:txBody>
      </p:sp>
      <p:sp>
        <p:nvSpPr>
          <p:cNvPr id="18" name="Isosceles Triangle 17">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800066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297797-5C89-4791-8204-AB071FA1F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8" y="643467"/>
            <a:ext cx="4804064" cy="5571065"/>
          </a:xfrm>
        </p:spPr>
        <p:txBody>
          <a:bodyPr>
            <a:normAutofit/>
          </a:bodyPr>
          <a:lstStyle/>
          <a:p>
            <a:r>
              <a:rPr lang="en-US" sz="3600" b="1" dirty="0">
                <a:latin typeface="Arial" panose="020B0604020202020204" pitchFamily="34" charset="0"/>
                <a:cs typeface="Arial" panose="020B0604020202020204" pitchFamily="34" charset="0"/>
              </a:rPr>
              <a:t>Group Annuity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p>
        </p:txBody>
      </p:sp>
      <p:sp>
        <p:nvSpPr>
          <p:cNvPr id="10" name="Freeform: Shape 9">
            <a:extLst>
              <a:ext uri="{FF2B5EF4-FFF2-40B4-BE49-F238E27FC236}">
                <a16:creationId xmlns:a16="http://schemas.microsoft.com/office/drawing/2014/main" id="{569BBA9B-8F4E-4D2B-BEFA-41A475443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11">
            <a:extLst>
              <a:ext uri="{FF2B5EF4-FFF2-40B4-BE49-F238E27FC236}">
                <a16:creationId xmlns:a16="http://schemas.microsoft.com/office/drawing/2014/main" id="{851012D1-8033-40B1-9EC0-91390FFC74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6023492" y="974860"/>
            <a:ext cx="5457533" cy="5571065"/>
          </a:xfrm>
        </p:spPr>
        <p:txBody>
          <a:bodyPr anchor="ctr">
            <a:normAutofit lnSpcReduction="10000"/>
          </a:bodyPr>
          <a:lstStyle/>
          <a:p>
            <a:pPr marL="227013" marR="0" indent="-227013">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16 companies sell to </a:t>
            </a:r>
            <a:r>
              <a:rPr lang="en-US" sz="2200" b="1" dirty="0">
                <a:effectLst/>
                <a:latin typeface="Arial" panose="020B0604020202020204" pitchFamily="34" charset="0"/>
                <a:ea typeface="Calibri" panose="020F0502020204030204" pitchFamily="34" charset="0"/>
                <a:cs typeface="Arial" panose="020B0604020202020204" pitchFamily="34" charset="0"/>
              </a:rPr>
              <a:t>employer</a:t>
            </a:r>
            <a:r>
              <a:rPr lang="en-US" sz="2200" dirty="0">
                <a:effectLst/>
                <a:latin typeface="Arial" panose="020B0604020202020204" pitchFamily="34" charset="0"/>
                <a:ea typeface="Calibri" panose="020F0502020204030204" pitchFamily="34" charset="0"/>
                <a:cs typeface="Arial" panose="020B0604020202020204" pitchFamily="34" charset="0"/>
              </a:rPr>
              <a:t> group types </a:t>
            </a:r>
          </a:p>
          <a:p>
            <a:pPr marL="457200" lvl="1">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10 currently selling 100% to employer group types </a:t>
            </a:r>
          </a:p>
          <a:p>
            <a:pPr marL="457200" lvl="1">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Others ranging from 19% - 98% of their group business</a:t>
            </a:r>
          </a:p>
          <a:p>
            <a:pPr marL="227013" marR="0" indent="-227013">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5 Companies sell to </a:t>
            </a:r>
            <a:r>
              <a:rPr lang="en-US" sz="2200" b="1" dirty="0">
                <a:effectLst/>
                <a:latin typeface="Arial" panose="020B0604020202020204" pitchFamily="34" charset="0"/>
                <a:ea typeface="Calibri" panose="020F0502020204030204" pitchFamily="34" charset="0"/>
                <a:cs typeface="Arial" panose="020B0604020202020204" pitchFamily="34" charset="0"/>
              </a:rPr>
              <a:t>association</a:t>
            </a:r>
            <a:r>
              <a:rPr lang="en-US" sz="2200" dirty="0">
                <a:effectLst/>
                <a:latin typeface="Arial" panose="020B0604020202020204" pitchFamily="34" charset="0"/>
                <a:ea typeface="Calibri" panose="020F0502020204030204" pitchFamily="34" charset="0"/>
                <a:cs typeface="Arial" panose="020B0604020202020204" pitchFamily="34" charset="0"/>
              </a:rPr>
              <a:t> group types </a:t>
            </a:r>
          </a:p>
          <a:p>
            <a:pPr marL="457200" lvl="1">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1 currently selling 100% to association group types</a:t>
            </a:r>
          </a:p>
          <a:p>
            <a:pPr marL="457200" lvl="1">
              <a:lnSpc>
                <a:spcPct val="100000"/>
              </a:lnSpc>
              <a:spcBef>
                <a:spcPts val="0"/>
              </a:spcBef>
              <a:spcAft>
                <a:spcPts val="1000"/>
              </a:spcAft>
            </a:pPr>
            <a:r>
              <a:rPr lang="en-US" sz="2200" dirty="0">
                <a:effectLst/>
                <a:latin typeface="Arial" panose="020B0604020202020204" pitchFamily="34" charset="0"/>
                <a:ea typeface="Calibri" panose="020F0502020204030204" pitchFamily="34" charset="0"/>
                <a:cs typeface="Arial" panose="020B0604020202020204" pitchFamily="34" charset="0"/>
              </a:rPr>
              <a:t>Others ranging from 1% - 2% of their group business</a:t>
            </a:r>
          </a:p>
          <a:p>
            <a:pPr marL="287338" indent="-287338">
              <a:lnSpc>
                <a:spcPct val="100000"/>
              </a:lnSpc>
              <a:spcBef>
                <a:spcPts val="0"/>
              </a:spcBef>
              <a:spcAft>
                <a:spcPts val="1000"/>
              </a:spcAft>
            </a:pPr>
            <a:r>
              <a:rPr lang="en-US" sz="2200" dirty="0">
                <a:latin typeface="Arial" panose="020B0604020202020204" pitchFamily="34" charset="0"/>
                <a:ea typeface="Calibri" panose="020F0502020204030204" pitchFamily="34" charset="0"/>
                <a:cs typeface="Arial" panose="020B0604020202020204" pitchFamily="34" charset="0"/>
              </a:rPr>
              <a:t>5 companies sell to </a:t>
            </a:r>
            <a:r>
              <a:rPr lang="en-US" sz="2200" b="1" dirty="0">
                <a:latin typeface="Arial" panose="020B0604020202020204" pitchFamily="34" charset="0"/>
                <a:ea typeface="Calibri" panose="020F0502020204030204" pitchFamily="34" charset="0"/>
                <a:cs typeface="Arial" panose="020B0604020202020204" pitchFamily="34" charset="0"/>
              </a:rPr>
              <a:t>labor union </a:t>
            </a:r>
            <a:r>
              <a:rPr lang="en-US" sz="2200" dirty="0">
                <a:latin typeface="Arial" panose="020B0604020202020204" pitchFamily="34" charset="0"/>
                <a:ea typeface="Calibri" panose="020F0502020204030204" pitchFamily="34" charset="0"/>
                <a:cs typeface="Arial" panose="020B0604020202020204" pitchFamily="34" charset="0"/>
              </a:rPr>
              <a:t>group types each reporting  1% of their group business</a:t>
            </a:r>
          </a:p>
          <a:p>
            <a:pPr marL="0" marR="0">
              <a:spcBef>
                <a:spcPts val="0"/>
              </a:spcBef>
              <a:spcAft>
                <a:spcPts val="10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endParaRPr lang="en-US" sz="2000" dirty="0"/>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80943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a:extLst>
              <a:ext uri="{FF2B5EF4-FFF2-40B4-BE49-F238E27FC236}">
                <a16:creationId xmlns:a16="http://schemas.microsoft.com/office/drawing/2014/main" id="{D291F021-C45C-4D44-A2B8-A789E386C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3444"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6579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297797-5C89-4791-8204-AB071FA1F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8" y="643467"/>
            <a:ext cx="4804064" cy="5571065"/>
          </a:xfrm>
        </p:spPr>
        <p:txBody>
          <a:bodyPr>
            <a:normAutofit/>
          </a:bodyPr>
          <a:lstStyle/>
          <a:p>
            <a:r>
              <a:rPr lang="en-US" sz="3600" b="1" dirty="0">
                <a:latin typeface="Arial" panose="020B0604020202020204" pitchFamily="34" charset="0"/>
                <a:cs typeface="Arial" panose="020B0604020202020204" pitchFamily="34" charset="0"/>
              </a:rPr>
              <a:t>Group Annuity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endParaRPr lang="en-US" sz="3600" b="1" dirty="0"/>
          </a:p>
        </p:txBody>
      </p:sp>
      <p:sp>
        <p:nvSpPr>
          <p:cNvPr id="10" name="Freeform: Shape 9">
            <a:extLst>
              <a:ext uri="{FF2B5EF4-FFF2-40B4-BE49-F238E27FC236}">
                <a16:creationId xmlns:a16="http://schemas.microsoft.com/office/drawing/2014/main" id="{569BBA9B-8F4E-4D2B-BEFA-41A475443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11">
            <a:extLst>
              <a:ext uri="{FF2B5EF4-FFF2-40B4-BE49-F238E27FC236}">
                <a16:creationId xmlns:a16="http://schemas.microsoft.com/office/drawing/2014/main" id="{851012D1-8033-40B1-9EC0-91390FFC74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6090998" y="643467"/>
            <a:ext cx="5457533" cy="5571065"/>
          </a:xfrm>
        </p:spPr>
        <p:txBody>
          <a:bodyPr anchor="ctr">
            <a:normAutofit/>
          </a:bodyPr>
          <a:lstStyle/>
          <a:p>
            <a:pPr marL="227013" indent="-227013">
              <a:lnSpc>
                <a:spcPct val="100000"/>
              </a:lnSpc>
              <a:spcBef>
                <a:spcPts val="0"/>
              </a:spcBef>
              <a:spcAft>
                <a:spcPts val="1000"/>
              </a:spcAft>
            </a:pPr>
            <a:r>
              <a:rPr lang="en-US" sz="2400" dirty="0">
                <a:latin typeface="Arial" panose="020B0604020202020204" pitchFamily="34" charset="0"/>
                <a:ea typeface="Calibri" panose="020F0502020204030204" pitchFamily="34" charset="0"/>
                <a:cs typeface="Arial" panose="020B0604020202020204" pitchFamily="34" charset="0"/>
              </a:rPr>
              <a:t>4 companies sell to </a:t>
            </a:r>
            <a:r>
              <a:rPr lang="en-US" sz="2400" b="1" dirty="0">
                <a:latin typeface="Arial" panose="020B0604020202020204" pitchFamily="34" charset="0"/>
                <a:ea typeface="Calibri" panose="020F0502020204030204" pitchFamily="34" charset="0"/>
                <a:cs typeface="Arial" panose="020B0604020202020204" pitchFamily="34" charset="0"/>
              </a:rPr>
              <a:t>trust</a:t>
            </a:r>
            <a:r>
              <a:rPr lang="en-US" sz="2400" dirty="0">
                <a:latin typeface="Arial" panose="020B0604020202020204" pitchFamily="34" charset="0"/>
                <a:ea typeface="Calibri" panose="020F0502020204030204" pitchFamily="34" charset="0"/>
                <a:cs typeface="Arial" panose="020B0604020202020204" pitchFamily="34" charset="0"/>
              </a:rPr>
              <a:t> group types ranging from 2% – 25% of their group business</a:t>
            </a:r>
          </a:p>
          <a:p>
            <a:pPr marL="227013" marR="0" indent="-227013">
              <a:lnSpc>
                <a:spcPct val="10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3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credit union </a:t>
            </a:r>
            <a:r>
              <a:rPr lang="en-US" sz="2400" dirty="0">
                <a:effectLst/>
                <a:latin typeface="Arial" panose="020B0604020202020204" pitchFamily="34" charset="0"/>
                <a:ea typeface="Calibri" panose="020F0502020204030204" pitchFamily="34" charset="0"/>
                <a:cs typeface="Arial" panose="020B0604020202020204" pitchFamily="34" charset="0"/>
              </a:rPr>
              <a:t>group types ranging from 15% – 80% of their group business</a:t>
            </a:r>
          </a:p>
          <a:p>
            <a:pPr marL="227013" marR="0" indent="-227013">
              <a:lnSpc>
                <a:spcPct val="10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No company sells to </a:t>
            </a:r>
            <a:r>
              <a:rPr lang="en-US" sz="2400" b="1" dirty="0">
                <a:effectLst/>
                <a:latin typeface="Arial" panose="020B0604020202020204" pitchFamily="34" charset="0"/>
                <a:ea typeface="Calibri" panose="020F0502020204030204" pitchFamily="34" charset="0"/>
                <a:cs typeface="Arial" panose="020B0604020202020204" pitchFamily="34" charset="0"/>
              </a:rPr>
              <a:t>creditor</a:t>
            </a:r>
            <a:r>
              <a:rPr lang="en-US" sz="2400" dirty="0">
                <a:effectLst/>
                <a:latin typeface="Arial" panose="020B0604020202020204" pitchFamily="34" charset="0"/>
                <a:ea typeface="Calibri" panose="020F0502020204030204" pitchFamily="34" charset="0"/>
                <a:cs typeface="Arial" panose="020B0604020202020204" pitchFamily="34" charset="0"/>
              </a:rPr>
              <a:t> group types of their group business</a:t>
            </a:r>
          </a:p>
          <a:p>
            <a:pPr marL="227013" marR="0" indent="-227013">
              <a:lnSpc>
                <a:spcPct val="10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2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other </a:t>
            </a:r>
            <a:r>
              <a:rPr lang="en-US" sz="2400" dirty="0">
                <a:effectLst/>
                <a:latin typeface="Arial" panose="020B0604020202020204" pitchFamily="34" charset="0"/>
                <a:ea typeface="Calibri" panose="020F0502020204030204" pitchFamily="34" charset="0"/>
                <a:cs typeface="Arial" panose="020B0604020202020204" pitchFamily="34" charset="0"/>
              </a:rPr>
              <a:t>group types each reporting 1% of their group business</a:t>
            </a:r>
          </a:p>
          <a:p>
            <a:endParaRPr lang="en-US" sz="2000" dirty="0"/>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80943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a:extLst>
              <a:ext uri="{FF2B5EF4-FFF2-40B4-BE49-F238E27FC236}">
                <a16:creationId xmlns:a16="http://schemas.microsoft.com/office/drawing/2014/main" id="{D291F021-C45C-4D44-A2B8-A789E386C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3444"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51363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6F0C868-2830-42E7-95EA-FF5D68CC91F5}"/>
              </a:ext>
            </a:extLst>
          </p:cNvPr>
          <p:cNvSpPr>
            <a:spLocks noGrp="1"/>
          </p:cNvSpPr>
          <p:nvPr>
            <p:ph type="title"/>
          </p:nvPr>
        </p:nvSpPr>
        <p:spPr>
          <a:xfrm>
            <a:off x="6094105" y="398900"/>
            <a:ext cx="4977976" cy="1460586"/>
          </a:xfrm>
        </p:spPr>
        <p:txBody>
          <a:bodyPr>
            <a:normAutofit/>
          </a:bodyPr>
          <a:lstStyle/>
          <a:p>
            <a:r>
              <a:rPr lang="en-US" sz="2400" b="1" dirty="0">
                <a:solidFill>
                  <a:srgbClr val="000000"/>
                </a:solidFill>
                <a:latin typeface="Arial" panose="020B0604020202020204" pitchFamily="34" charset="0"/>
                <a:cs typeface="Arial" panose="020B0604020202020204" pitchFamily="34" charset="0"/>
              </a:rPr>
              <a:t>State Filing Process for Group Life Products</a:t>
            </a:r>
            <a:br>
              <a:rPr lang="en-US" sz="2400" b="1" dirty="0">
                <a:solidFill>
                  <a:srgbClr val="000000"/>
                </a:solidFill>
                <a:latin typeface="Arial" panose="020B0604020202020204" pitchFamily="34" charset="0"/>
                <a:cs typeface="Arial" panose="020B0604020202020204" pitchFamily="34" charset="0"/>
              </a:rPr>
            </a:br>
            <a:r>
              <a:rPr lang="en-US" sz="2400" b="1" dirty="0">
                <a:solidFill>
                  <a:srgbClr val="000000"/>
                </a:solidFill>
                <a:latin typeface="Arial" panose="020B0604020202020204" pitchFamily="34" charset="0"/>
                <a:cs typeface="Arial" panose="020B0604020202020204" pitchFamily="34" charset="0"/>
              </a:rPr>
              <a:t>(Regulator Survey Response)</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 name="Graphic 6" descr="Checkmark">
            <a:extLst>
              <a:ext uri="{FF2B5EF4-FFF2-40B4-BE49-F238E27FC236}">
                <a16:creationId xmlns:a16="http://schemas.microsoft.com/office/drawing/2014/main" id="{1BE2C9DC-97B4-4C75-ACA5-8DD2A4DA90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8CB9756F-D8B0-4446-B939-43B74A1CFCC5}"/>
              </a:ext>
            </a:extLst>
          </p:cNvPr>
          <p:cNvSpPr>
            <a:spLocks noGrp="1"/>
          </p:cNvSpPr>
          <p:nvPr>
            <p:ph idx="1"/>
          </p:nvPr>
        </p:nvSpPr>
        <p:spPr>
          <a:xfrm>
            <a:off x="6090574" y="2421682"/>
            <a:ext cx="4977578" cy="3639289"/>
          </a:xfrm>
        </p:spPr>
        <p:txBody>
          <a:bodyPr anchor="ctr">
            <a:noAutofit/>
          </a:bodyPr>
          <a:lstStyle/>
          <a:p>
            <a:r>
              <a:rPr lang="en-US" sz="2400" dirty="0">
                <a:solidFill>
                  <a:srgbClr val="000000"/>
                </a:solidFill>
              </a:rPr>
              <a:t>8 Compacting States selected more than one approval method</a:t>
            </a:r>
          </a:p>
          <a:p>
            <a:r>
              <a:rPr lang="en-US" sz="2400" dirty="0">
                <a:solidFill>
                  <a:srgbClr val="000000"/>
                </a:solidFill>
              </a:rPr>
              <a:t>22 Compacting States selected Prior Approval</a:t>
            </a:r>
          </a:p>
          <a:p>
            <a:r>
              <a:rPr lang="en-US" sz="2400" dirty="0">
                <a:solidFill>
                  <a:srgbClr val="000000"/>
                </a:solidFill>
              </a:rPr>
              <a:t>16 Compacting States selected Prior Approval with Deemer</a:t>
            </a:r>
          </a:p>
          <a:p>
            <a:r>
              <a:rPr lang="en-US" sz="2400" dirty="0">
                <a:solidFill>
                  <a:srgbClr val="000000"/>
                </a:solidFill>
              </a:rPr>
              <a:t>7 Compacting States selected File and Use</a:t>
            </a:r>
          </a:p>
          <a:p>
            <a:r>
              <a:rPr lang="en-US" sz="2400" dirty="0">
                <a:solidFill>
                  <a:srgbClr val="000000"/>
                </a:solidFill>
              </a:rPr>
              <a:t>7 Compacting States selected Exempt from Filing</a:t>
            </a:r>
          </a:p>
          <a:p>
            <a:r>
              <a:rPr lang="en-US" sz="2400" dirty="0">
                <a:solidFill>
                  <a:srgbClr val="000000"/>
                </a:solidFill>
              </a:rPr>
              <a:t>No Compacting States selected Use and File</a:t>
            </a:r>
          </a:p>
        </p:txBody>
      </p:sp>
    </p:spTree>
    <p:extLst>
      <p:ext uri="{BB962C8B-B14F-4D97-AF65-F5344CB8AC3E}">
        <p14:creationId xmlns:p14="http://schemas.microsoft.com/office/powerpoint/2010/main" val="3486325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6F0C868-2830-42E7-95EA-FF5D68CC91F5}"/>
              </a:ext>
            </a:extLst>
          </p:cNvPr>
          <p:cNvSpPr>
            <a:spLocks noGrp="1"/>
          </p:cNvSpPr>
          <p:nvPr>
            <p:ph type="title"/>
          </p:nvPr>
        </p:nvSpPr>
        <p:spPr>
          <a:xfrm>
            <a:off x="643467" y="1698171"/>
            <a:ext cx="3962061" cy="4516360"/>
          </a:xfrm>
        </p:spPr>
        <p:txBody>
          <a:bodyPr anchor="t">
            <a:normAutofit/>
          </a:bodyPr>
          <a:lstStyle/>
          <a:p>
            <a:r>
              <a:rPr lang="en-US" sz="3300" b="1" dirty="0">
                <a:latin typeface="Arial" panose="020B0604020202020204" pitchFamily="34" charset="0"/>
                <a:cs typeface="Arial" panose="020B0604020202020204" pitchFamily="34" charset="0"/>
              </a:rPr>
              <a:t>State Filing Process for Group Disability </a:t>
            </a:r>
            <a:br>
              <a:rPr lang="en-US" sz="3300" b="1" dirty="0">
                <a:latin typeface="Arial" panose="020B0604020202020204" pitchFamily="34" charset="0"/>
                <a:cs typeface="Arial" panose="020B0604020202020204" pitchFamily="34" charset="0"/>
              </a:rPr>
            </a:br>
            <a:r>
              <a:rPr lang="en-US" sz="3300" b="1" dirty="0">
                <a:latin typeface="Arial" panose="020B0604020202020204" pitchFamily="34" charset="0"/>
                <a:cs typeface="Arial" panose="020B0604020202020204" pitchFamily="34" charset="0"/>
              </a:rPr>
              <a:t>Income Insurance Products</a:t>
            </a:r>
            <a:br>
              <a:rPr lang="en-US" sz="3300" b="1" dirty="0">
                <a:latin typeface="Arial" panose="020B0604020202020204" pitchFamily="34" charset="0"/>
                <a:cs typeface="Arial" panose="020B0604020202020204" pitchFamily="34" charset="0"/>
              </a:rPr>
            </a:br>
            <a:r>
              <a:rPr lang="en-US" sz="3300" b="1" dirty="0">
                <a:latin typeface="Arial" panose="020B0604020202020204" pitchFamily="34" charset="0"/>
                <a:cs typeface="Arial" panose="020B0604020202020204" pitchFamily="34" charset="0"/>
              </a:rPr>
              <a:t>(Regulator Survey Response)</a:t>
            </a:r>
          </a:p>
        </p:txBody>
      </p:sp>
      <p:sp>
        <p:nvSpPr>
          <p:cNvPr id="10" name="Rectangle 9">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8CB9756F-D8B0-4446-B939-43B74A1CFCC5}"/>
              </a:ext>
            </a:extLst>
          </p:cNvPr>
          <p:cNvSpPr>
            <a:spLocks noGrp="1"/>
          </p:cNvSpPr>
          <p:nvPr>
            <p:ph idx="1"/>
          </p:nvPr>
        </p:nvSpPr>
        <p:spPr>
          <a:xfrm>
            <a:off x="5070020" y="1000318"/>
            <a:ext cx="6478513" cy="4688600"/>
          </a:xfrm>
        </p:spPr>
        <p:txBody>
          <a:bodyPr>
            <a:normAutofit/>
          </a:bodyPr>
          <a:lstStyle/>
          <a:p>
            <a:r>
              <a:rPr lang="en-US" sz="2400" dirty="0"/>
              <a:t>6 Compacting States selected more than one approval method</a:t>
            </a:r>
          </a:p>
          <a:p>
            <a:r>
              <a:rPr lang="en-US" sz="2400" dirty="0"/>
              <a:t>21 Compacting States selected Prior Approval</a:t>
            </a:r>
          </a:p>
          <a:p>
            <a:r>
              <a:rPr lang="en-US" sz="2400" dirty="0"/>
              <a:t>14 Compacting States selected Prior Approval with Deemer</a:t>
            </a:r>
          </a:p>
          <a:p>
            <a:r>
              <a:rPr lang="en-US" sz="2400" dirty="0"/>
              <a:t>8 Compacting States selected File and Use</a:t>
            </a:r>
          </a:p>
          <a:p>
            <a:r>
              <a:rPr lang="en-US" sz="2400" dirty="0"/>
              <a:t>4 Compacting States selected Exempt from Filing</a:t>
            </a:r>
          </a:p>
          <a:p>
            <a:r>
              <a:rPr lang="en-US" sz="2400" dirty="0"/>
              <a:t>1 Compacting State selected Other – “not authorized to review or approve group disability income insurance”</a:t>
            </a:r>
          </a:p>
          <a:p>
            <a:r>
              <a:rPr lang="en-US" sz="2400" dirty="0"/>
              <a:t>No Compacting States selected Use and File</a:t>
            </a:r>
          </a:p>
        </p:txBody>
      </p:sp>
      <p:sp>
        <p:nvSpPr>
          <p:cNvPr id="18" name="Isosceles Triangle 17">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883040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125"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a:extLst>
              <a:ext uri="{FF2B5EF4-FFF2-40B4-BE49-F238E27FC236}">
                <a16:creationId xmlns:a16="http://schemas.microsoft.com/office/drawing/2014/main" id="{46F0C868-2830-42E7-95EA-FF5D68CC91F5}"/>
              </a:ext>
            </a:extLst>
          </p:cNvPr>
          <p:cNvSpPr>
            <a:spLocks noGrp="1"/>
          </p:cNvSpPr>
          <p:nvPr>
            <p:ph type="title"/>
          </p:nvPr>
        </p:nvSpPr>
        <p:spPr>
          <a:xfrm>
            <a:off x="801340" y="312984"/>
            <a:ext cx="4977976" cy="1454448"/>
          </a:xfrm>
        </p:spPr>
        <p:txBody>
          <a:bodyPr>
            <a:normAutofit/>
          </a:bodyPr>
          <a:lstStyle/>
          <a:p>
            <a:r>
              <a:rPr lang="en-US" sz="2400" b="1" dirty="0">
                <a:solidFill>
                  <a:srgbClr val="000000"/>
                </a:solidFill>
                <a:latin typeface="Arial" panose="020B0604020202020204" pitchFamily="34" charset="0"/>
                <a:cs typeface="Arial" panose="020B0604020202020204" pitchFamily="34" charset="0"/>
              </a:rPr>
              <a:t>State Filing Process for </a:t>
            </a:r>
            <a:br>
              <a:rPr lang="en-US" sz="2400" b="1" dirty="0">
                <a:solidFill>
                  <a:srgbClr val="000000"/>
                </a:solidFill>
                <a:latin typeface="Arial" panose="020B0604020202020204" pitchFamily="34" charset="0"/>
                <a:cs typeface="Arial" panose="020B0604020202020204" pitchFamily="34" charset="0"/>
              </a:rPr>
            </a:br>
            <a:r>
              <a:rPr lang="en-US" sz="2400" b="1" dirty="0">
                <a:solidFill>
                  <a:srgbClr val="000000"/>
                </a:solidFill>
                <a:latin typeface="Arial" panose="020B0604020202020204" pitchFamily="34" charset="0"/>
                <a:cs typeface="Arial" panose="020B0604020202020204" pitchFamily="34" charset="0"/>
              </a:rPr>
              <a:t>Group Annuity Products</a:t>
            </a:r>
            <a:br>
              <a:rPr lang="en-US" sz="2400" b="1" dirty="0">
                <a:solidFill>
                  <a:srgbClr val="000000"/>
                </a:solidFill>
                <a:latin typeface="Arial" panose="020B0604020202020204" pitchFamily="34" charset="0"/>
                <a:cs typeface="Arial" panose="020B0604020202020204" pitchFamily="34" charset="0"/>
              </a:rPr>
            </a:br>
            <a:r>
              <a:rPr lang="en-US" sz="2400" b="1" dirty="0">
                <a:solidFill>
                  <a:srgbClr val="000000"/>
                </a:solidFill>
                <a:latin typeface="Arial" panose="020B0604020202020204" pitchFamily="34" charset="0"/>
                <a:cs typeface="Arial" panose="020B0604020202020204" pitchFamily="34" charset="0"/>
              </a:rPr>
              <a:t>(Regulator Survey Response)</a:t>
            </a:r>
          </a:p>
        </p:txBody>
      </p:sp>
      <p:sp>
        <p:nvSpPr>
          <p:cNvPr id="3" name="Content Placeholder 2">
            <a:extLst>
              <a:ext uri="{FF2B5EF4-FFF2-40B4-BE49-F238E27FC236}">
                <a16:creationId xmlns:a16="http://schemas.microsoft.com/office/drawing/2014/main" id="{8CB9756F-D8B0-4446-B939-43B74A1CFCC5}"/>
              </a:ext>
            </a:extLst>
          </p:cNvPr>
          <p:cNvSpPr>
            <a:spLocks noGrp="1"/>
          </p:cNvSpPr>
          <p:nvPr>
            <p:ph idx="1"/>
          </p:nvPr>
        </p:nvSpPr>
        <p:spPr>
          <a:xfrm>
            <a:off x="797809" y="2421682"/>
            <a:ext cx="4977578" cy="3639289"/>
          </a:xfrm>
        </p:spPr>
        <p:txBody>
          <a:bodyPr anchor="ctr">
            <a:noAutofit/>
          </a:bodyPr>
          <a:lstStyle/>
          <a:p>
            <a:r>
              <a:rPr lang="en-US" sz="2400" dirty="0">
                <a:solidFill>
                  <a:srgbClr val="000000"/>
                </a:solidFill>
              </a:rPr>
              <a:t>7 Compacting States selected more than one approval method</a:t>
            </a:r>
          </a:p>
          <a:p>
            <a:r>
              <a:rPr lang="en-US" sz="2400" dirty="0">
                <a:solidFill>
                  <a:srgbClr val="000000"/>
                </a:solidFill>
              </a:rPr>
              <a:t>20 Compacting States selected Prior Approval</a:t>
            </a:r>
          </a:p>
          <a:p>
            <a:r>
              <a:rPr lang="en-US" sz="2400" dirty="0">
                <a:solidFill>
                  <a:srgbClr val="000000"/>
                </a:solidFill>
              </a:rPr>
              <a:t>15 Compacting States selected Prior Approval with Deemer</a:t>
            </a:r>
          </a:p>
          <a:p>
            <a:r>
              <a:rPr lang="en-US" sz="2400" dirty="0">
                <a:solidFill>
                  <a:srgbClr val="000000"/>
                </a:solidFill>
              </a:rPr>
              <a:t>8 Compacting States selected File and Use</a:t>
            </a:r>
          </a:p>
          <a:p>
            <a:r>
              <a:rPr lang="en-US" sz="2400" dirty="0">
                <a:solidFill>
                  <a:srgbClr val="000000"/>
                </a:solidFill>
              </a:rPr>
              <a:t>6 Compacting States selected Exempt from Filing</a:t>
            </a:r>
          </a:p>
          <a:p>
            <a:r>
              <a:rPr lang="en-US" sz="2400" dirty="0">
                <a:solidFill>
                  <a:srgbClr val="000000"/>
                </a:solidFill>
              </a:rPr>
              <a:t>No Compacting States selected Use and File</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191562"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 name="Graphic 6" descr="Checkmark">
            <a:extLst>
              <a:ext uri="{FF2B5EF4-FFF2-40B4-BE49-F238E27FC236}">
                <a16:creationId xmlns:a16="http://schemas.microsoft.com/office/drawing/2014/main" id="{6CDC7BB2-D1AE-436A-A5CF-B79F6660C8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1017744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557AF73-5E7A-412A-931D-726AEB28C729}"/>
              </a:ext>
            </a:extLst>
          </p:cNvPr>
          <p:cNvSpPr>
            <a:spLocks noGrp="1"/>
          </p:cNvSpPr>
          <p:nvPr>
            <p:ph type="title"/>
          </p:nvPr>
        </p:nvSpPr>
        <p:spPr>
          <a:xfrm>
            <a:off x="643467" y="321734"/>
            <a:ext cx="10905066" cy="1135737"/>
          </a:xfrm>
        </p:spPr>
        <p:txBody>
          <a:bodyPr>
            <a:normAutofit/>
          </a:bodyPr>
          <a:lstStyle/>
          <a:p>
            <a:r>
              <a:rPr lang="en-US" sz="3600" b="1" dirty="0">
                <a:latin typeface="Arial" panose="020B0604020202020204" pitchFamily="34" charset="0"/>
                <a:cs typeface="Arial" panose="020B0604020202020204" pitchFamily="34" charset="0"/>
              </a:rPr>
              <a:t>Filing for Multiple Group Types</a:t>
            </a:r>
            <a:br>
              <a:rPr lang="en-US" sz="3600"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(Regulator Survey Response)</a:t>
            </a:r>
            <a:endParaRPr lang="en-US" sz="36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5875609-A9FD-4B11-9E1E-D1F58ADF8478}"/>
              </a:ext>
            </a:extLst>
          </p:cNvPr>
          <p:cNvSpPr>
            <a:spLocks noGrp="1"/>
          </p:cNvSpPr>
          <p:nvPr>
            <p:ph idx="1"/>
          </p:nvPr>
        </p:nvSpPr>
        <p:spPr>
          <a:xfrm>
            <a:off x="643467" y="1782981"/>
            <a:ext cx="10905066" cy="4393982"/>
          </a:xfrm>
        </p:spPr>
        <p:txBody>
          <a:bodyPr>
            <a:normAutofit/>
          </a:bodyPr>
          <a:lstStyle/>
          <a:p>
            <a:r>
              <a:rPr lang="en-US" dirty="0"/>
              <a:t>32 Compacting States permit a single filing for group policy / contract / certificate for use with multiple groups</a:t>
            </a:r>
          </a:p>
          <a:p>
            <a:pPr lvl="1"/>
            <a:r>
              <a:rPr lang="en-US" sz="2800" dirty="0"/>
              <a:t>4 Compacting States commented extra scrutiny or review is given for use with associations or discretionary groups </a:t>
            </a:r>
          </a:p>
          <a:p>
            <a:pPr lvl="1"/>
            <a:r>
              <a:rPr lang="en-US" sz="2800" dirty="0"/>
              <a:t>2 Compacting States commented the forms must be similar across the group types with limited variability </a:t>
            </a:r>
          </a:p>
          <a:p>
            <a:pPr marL="227013" indent="-227013"/>
            <a:r>
              <a:rPr lang="en-US" dirty="0"/>
              <a:t>9 Compacting States do not permit a single filing and require a separate filing for each group type</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371935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557AF73-5E7A-412A-931D-726AEB28C729}"/>
              </a:ext>
            </a:extLst>
          </p:cNvPr>
          <p:cNvSpPr>
            <a:spLocks noGrp="1"/>
          </p:cNvSpPr>
          <p:nvPr>
            <p:ph type="title"/>
          </p:nvPr>
        </p:nvSpPr>
        <p:spPr>
          <a:xfrm>
            <a:off x="643467" y="1698171"/>
            <a:ext cx="3962061" cy="4516360"/>
          </a:xfrm>
        </p:spPr>
        <p:txBody>
          <a:bodyPr anchor="t">
            <a:normAutofit/>
          </a:bodyPr>
          <a:lstStyle/>
          <a:p>
            <a:r>
              <a:rPr lang="en-US" sz="3600" b="1" dirty="0">
                <a:latin typeface="Arial" panose="020B0604020202020204" pitchFamily="34" charset="0"/>
                <a:cs typeface="Arial" panose="020B0604020202020204" pitchFamily="34" charset="0"/>
              </a:rPr>
              <a:t>Filing for Multiple Group Types</a:t>
            </a:r>
            <a:br>
              <a:rPr lang="en-US" sz="3600"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a:t>
            </a:r>
            <a:endParaRPr lang="en-US" sz="3600"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A5875609-A9FD-4B11-9E1E-D1F58ADF8478}"/>
              </a:ext>
            </a:extLst>
          </p:cNvPr>
          <p:cNvSpPr>
            <a:spLocks noGrp="1"/>
          </p:cNvSpPr>
          <p:nvPr>
            <p:ph idx="1"/>
          </p:nvPr>
        </p:nvSpPr>
        <p:spPr>
          <a:xfrm>
            <a:off x="5070020" y="1104644"/>
            <a:ext cx="6478513" cy="5109887"/>
          </a:xfrm>
        </p:spPr>
        <p:txBody>
          <a:bodyPr>
            <a:normAutofit lnSpcReduction="10000"/>
          </a:bodyPr>
          <a:lstStyle/>
          <a:p>
            <a:r>
              <a:rPr lang="en-US" sz="2400" dirty="0"/>
              <a:t>Group Life Filers</a:t>
            </a:r>
          </a:p>
          <a:p>
            <a:pPr marL="461963" lvl="1" indent="-234950"/>
            <a:r>
              <a:rPr lang="en-US" dirty="0"/>
              <a:t>9 file a single filing for one or more group types</a:t>
            </a:r>
          </a:p>
          <a:p>
            <a:pPr marL="461963" lvl="1" indent="-234950"/>
            <a:r>
              <a:rPr lang="en-US" dirty="0"/>
              <a:t>11 file separate filings for each group type</a:t>
            </a:r>
          </a:p>
          <a:p>
            <a:pPr marL="461963" lvl="1" indent="-234950"/>
            <a:r>
              <a:rPr lang="en-US" dirty="0"/>
              <a:t>Several filers in each category commented it depends on state requirements</a:t>
            </a:r>
          </a:p>
          <a:p>
            <a:pPr marL="227013" indent="-227013"/>
            <a:r>
              <a:rPr lang="en-US" sz="2400" dirty="0"/>
              <a:t>Group Disability Income Filers</a:t>
            </a:r>
          </a:p>
          <a:p>
            <a:pPr marL="461963" lvl="1" indent="-234950"/>
            <a:r>
              <a:rPr lang="en-US" dirty="0"/>
              <a:t>7 file a single filing for one or more group types</a:t>
            </a:r>
          </a:p>
          <a:p>
            <a:pPr marL="461963" lvl="1" indent="-234950"/>
            <a:r>
              <a:rPr lang="en-US" dirty="0"/>
              <a:t>7 file separate filings for each group type</a:t>
            </a:r>
          </a:p>
          <a:p>
            <a:pPr marL="227013" indent="-227013"/>
            <a:r>
              <a:rPr lang="en-US" sz="2400" dirty="0"/>
              <a:t>Group Annuity Filers</a:t>
            </a:r>
          </a:p>
          <a:p>
            <a:pPr marL="461963" lvl="1" indent="-234950"/>
            <a:r>
              <a:rPr lang="en-US" dirty="0"/>
              <a:t>11 file a single filing for one or more group types</a:t>
            </a:r>
          </a:p>
          <a:p>
            <a:pPr marL="461963" lvl="1" indent="-234950"/>
            <a:r>
              <a:rPr lang="en-US" dirty="0"/>
              <a:t>7 file separate filings for each group ty</a:t>
            </a:r>
            <a:r>
              <a:rPr lang="en-US" sz="2000" dirty="0"/>
              <a:t>pe</a:t>
            </a:r>
          </a:p>
          <a:p>
            <a:pPr marL="227013" lvl="1" indent="0">
              <a:buNone/>
            </a:pPr>
            <a:endParaRPr lang="en-US" sz="2000" dirty="0"/>
          </a:p>
          <a:p>
            <a:pPr marL="227013" lvl="1" indent="0">
              <a:buNone/>
            </a:pPr>
            <a:endParaRPr lang="en-US" sz="2000" dirty="0"/>
          </a:p>
          <a:p>
            <a:pPr marL="227013" indent="-227013"/>
            <a:endParaRPr lang="en-US" sz="2000" dirty="0"/>
          </a:p>
        </p:txBody>
      </p:sp>
      <p:sp>
        <p:nvSpPr>
          <p:cNvPr id="18" name="Isosceles Triangle 17">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6103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ADD18B-9938-4326-A8B6-989B433DD369}"/>
              </a:ext>
            </a:extLst>
          </p:cNvPr>
          <p:cNvSpPr>
            <a:spLocks noGrp="1"/>
          </p:cNvSpPr>
          <p:nvPr>
            <p:ph type="title"/>
          </p:nvPr>
        </p:nvSpPr>
        <p:spPr>
          <a:xfrm>
            <a:off x="643467" y="321734"/>
            <a:ext cx="10905066" cy="1135737"/>
          </a:xfrm>
        </p:spPr>
        <p:txBody>
          <a:bodyPr>
            <a:normAutofit/>
          </a:bodyPr>
          <a:lstStyle/>
          <a:p>
            <a:pPr algn="ctr"/>
            <a:r>
              <a:rPr lang="en-US" sz="3600" b="1" dirty="0">
                <a:latin typeface="Arial" panose="020B0604020202020204" pitchFamily="34" charset="0"/>
                <a:cs typeface="Arial" panose="020B0604020202020204" pitchFamily="34" charset="0"/>
              </a:rPr>
              <a:t>Response Tally</a:t>
            </a:r>
          </a:p>
        </p:txBody>
      </p:sp>
      <p:sp>
        <p:nvSpPr>
          <p:cNvPr id="3" name="Content Placeholder 2">
            <a:extLst>
              <a:ext uri="{FF2B5EF4-FFF2-40B4-BE49-F238E27FC236}">
                <a16:creationId xmlns:a16="http://schemas.microsoft.com/office/drawing/2014/main" id="{80230B63-50E8-4751-9AC6-AFC4DBE63DD2}"/>
              </a:ext>
            </a:extLst>
          </p:cNvPr>
          <p:cNvSpPr>
            <a:spLocks noGrp="1"/>
          </p:cNvSpPr>
          <p:nvPr>
            <p:ph idx="1"/>
          </p:nvPr>
        </p:nvSpPr>
        <p:spPr>
          <a:xfrm>
            <a:off x="643467" y="1782981"/>
            <a:ext cx="10905066" cy="4393982"/>
          </a:xfrm>
        </p:spPr>
        <p:txBody>
          <a:bodyPr>
            <a:normAutofit/>
          </a:bodyPr>
          <a:lstStyle/>
          <a:p>
            <a:r>
              <a:rPr lang="en-US" sz="3200" dirty="0"/>
              <a:t>41 Compacting States responded to Regulator Survey </a:t>
            </a:r>
          </a:p>
          <a:p>
            <a:pPr marL="0" indent="0">
              <a:buNone/>
            </a:pPr>
            <a:endParaRPr lang="en-US" sz="3200" dirty="0"/>
          </a:p>
          <a:p>
            <a:r>
              <a:rPr lang="en-US" sz="3200" dirty="0"/>
              <a:t>34 Companies responded to Industry Survey</a:t>
            </a:r>
          </a:p>
          <a:p>
            <a:pPr lvl="1"/>
            <a:r>
              <a:rPr lang="en-US" sz="3200" dirty="0"/>
              <a:t>Included one 3</a:t>
            </a:r>
            <a:r>
              <a:rPr lang="en-US" sz="3200" baseline="30000" dirty="0"/>
              <a:t>RD</a:t>
            </a:r>
            <a:r>
              <a:rPr lang="en-US" sz="3200" dirty="0"/>
              <a:t> Party Filer</a:t>
            </a:r>
          </a:p>
          <a:p>
            <a:pPr lvl="1"/>
            <a:r>
              <a:rPr lang="en-US" sz="3200" dirty="0"/>
              <a:t>Included six companies that do not file or sell any group products</a:t>
            </a:r>
          </a:p>
          <a:p>
            <a:endParaRPr lang="en-US" sz="2000" dirty="0"/>
          </a:p>
        </p:txBody>
      </p:sp>
      <p:sp>
        <p:nvSpPr>
          <p:cNvPr id="23" name="Rectangle 2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Isosceles Triangle 2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Isosceles Triangle 2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Rectangle 2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465816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4A73A1-8CCC-4423-8E90-F2E88F33426F}"/>
              </a:ext>
            </a:extLst>
          </p:cNvPr>
          <p:cNvSpPr>
            <a:spLocks noGrp="1"/>
          </p:cNvSpPr>
          <p:nvPr>
            <p:ph type="title"/>
          </p:nvPr>
        </p:nvSpPr>
        <p:spPr>
          <a:xfrm>
            <a:off x="643467" y="321734"/>
            <a:ext cx="10905066" cy="1135737"/>
          </a:xfrm>
        </p:spPr>
        <p:txBody>
          <a:bodyPr>
            <a:normAutofit/>
          </a:bodyPr>
          <a:lstStyle/>
          <a:p>
            <a:r>
              <a:rPr lang="en-US" sz="3600" b="1" dirty="0">
                <a:latin typeface="Arial" panose="020B0604020202020204" pitchFamily="34" charset="0"/>
                <a:cs typeface="Arial" panose="020B0604020202020204" pitchFamily="34" charset="0"/>
              </a:rPr>
              <a:t>Filing Entire Product for Specific Group</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a:t>
            </a:r>
          </a:p>
        </p:txBody>
      </p:sp>
      <p:sp>
        <p:nvSpPr>
          <p:cNvPr id="3" name="Content Placeholder 2">
            <a:extLst>
              <a:ext uri="{FF2B5EF4-FFF2-40B4-BE49-F238E27FC236}">
                <a16:creationId xmlns:a16="http://schemas.microsoft.com/office/drawing/2014/main" id="{4EA7417B-F166-4F0E-AF84-3418F1A62633}"/>
              </a:ext>
            </a:extLst>
          </p:cNvPr>
          <p:cNvSpPr>
            <a:spLocks noGrp="1"/>
          </p:cNvSpPr>
          <p:nvPr>
            <p:ph idx="1"/>
          </p:nvPr>
        </p:nvSpPr>
        <p:spPr>
          <a:xfrm>
            <a:off x="643467" y="1782981"/>
            <a:ext cx="10905066" cy="4393982"/>
          </a:xfrm>
        </p:spPr>
        <p:txBody>
          <a:bodyPr>
            <a:normAutofit/>
          </a:bodyPr>
          <a:lstStyle/>
          <a:p>
            <a:r>
              <a:rPr lang="en-US" sz="2400" dirty="0"/>
              <a:t>9 companies responded in certain circumstances they file the base product when issuing to a specific group</a:t>
            </a:r>
          </a:p>
          <a:p>
            <a:r>
              <a:rPr lang="en-US" sz="2400" dirty="0"/>
              <a:t>17 companies responded in most circumstances they do not file the base product when issuing to a specific group</a:t>
            </a:r>
          </a:p>
          <a:p>
            <a:r>
              <a:rPr lang="en-US" sz="2400" dirty="0"/>
              <a:t>Some commented they make single case filings when group requests provisions outside approved variability ranges</a:t>
            </a:r>
          </a:p>
          <a:p>
            <a:r>
              <a:rPr lang="en-US" sz="2400" dirty="0"/>
              <a:t>Some commented it depends on state’s requirements and in cases, where the state is extra-territorial</a:t>
            </a:r>
          </a:p>
          <a:p>
            <a:r>
              <a:rPr lang="en-US" sz="2400" dirty="0"/>
              <a:t>Some commented they only file the group’s organizational documents</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728959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2C75B08-C6BF-4A3F-8DFE-143A6B606C74}"/>
              </a:ext>
            </a:extLst>
          </p:cNvPr>
          <p:cNvSpPr>
            <a:spLocks noGrp="1"/>
          </p:cNvSpPr>
          <p:nvPr>
            <p:ph type="title"/>
          </p:nvPr>
        </p:nvSpPr>
        <p:spPr>
          <a:xfrm>
            <a:off x="643467" y="321734"/>
            <a:ext cx="10905066" cy="1135737"/>
          </a:xfrm>
        </p:spPr>
        <p:txBody>
          <a:bodyPr>
            <a:normAutofit/>
          </a:bodyPr>
          <a:lstStyle/>
          <a:p>
            <a:r>
              <a:rPr lang="en-US" sz="3600" b="1" dirty="0">
                <a:latin typeface="Arial" panose="020B0604020202020204" pitchFamily="34" charset="0"/>
                <a:cs typeface="Arial" panose="020B0604020202020204" pitchFamily="34" charset="0"/>
              </a:rPr>
              <a:t>Filing for Approval of Specific Group</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a:t>
            </a:r>
          </a:p>
        </p:txBody>
      </p:sp>
      <p:sp>
        <p:nvSpPr>
          <p:cNvPr id="3" name="Content Placeholder 2">
            <a:extLst>
              <a:ext uri="{FF2B5EF4-FFF2-40B4-BE49-F238E27FC236}">
                <a16:creationId xmlns:a16="http://schemas.microsoft.com/office/drawing/2014/main" id="{FBA3E214-FF0A-47C6-9D38-2F4678A9DFA5}"/>
              </a:ext>
            </a:extLst>
          </p:cNvPr>
          <p:cNvSpPr>
            <a:spLocks noGrp="1"/>
          </p:cNvSpPr>
          <p:nvPr>
            <p:ph idx="1"/>
          </p:nvPr>
        </p:nvSpPr>
        <p:spPr>
          <a:xfrm>
            <a:off x="643467" y="1782981"/>
            <a:ext cx="10905066" cy="4393982"/>
          </a:xfrm>
        </p:spPr>
        <p:txBody>
          <a:bodyPr>
            <a:normAutofit/>
          </a:bodyPr>
          <a:lstStyle/>
          <a:p>
            <a:r>
              <a:rPr lang="en-US" sz="2400" b="1" dirty="0"/>
              <a:t>Associations</a:t>
            </a:r>
            <a:r>
              <a:rPr lang="en-US" sz="2400" dirty="0"/>
              <a:t> -- Of 18 companies responding, 16 responded they file for approval, certification or informational for specific group</a:t>
            </a:r>
          </a:p>
          <a:p>
            <a:r>
              <a:rPr lang="en-US" sz="2400" b="1" dirty="0"/>
              <a:t>Labor Union</a:t>
            </a:r>
            <a:r>
              <a:rPr lang="en-US" sz="2400" dirty="0"/>
              <a:t> – Of 15 companies responding, 13 responded they file for approval, certification or informational for specific group</a:t>
            </a:r>
          </a:p>
          <a:p>
            <a:r>
              <a:rPr lang="en-US" sz="2400" b="1" dirty="0"/>
              <a:t>Trust</a:t>
            </a:r>
            <a:r>
              <a:rPr lang="en-US" sz="2400" dirty="0"/>
              <a:t> – Of 14 companies responding, 10 responded they file for approval, certification or informational for specific group</a:t>
            </a:r>
          </a:p>
          <a:p>
            <a:r>
              <a:rPr lang="en-US" sz="2400" b="1" dirty="0"/>
              <a:t>Credit Union</a:t>
            </a:r>
            <a:r>
              <a:rPr lang="en-US" sz="2400" dirty="0"/>
              <a:t> – Of 5 companies responding, 3 responded they file for approval, certification or informational for specific group</a:t>
            </a:r>
          </a:p>
          <a:p>
            <a:r>
              <a:rPr lang="en-US" sz="2400" b="1" dirty="0"/>
              <a:t>Creditor</a:t>
            </a:r>
            <a:r>
              <a:rPr lang="en-US" sz="2400" dirty="0"/>
              <a:t> – No company answered this question with respect to creditor groups</a:t>
            </a:r>
          </a:p>
        </p:txBody>
      </p:sp>
      <p:sp>
        <p:nvSpPr>
          <p:cNvPr id="15"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7458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807FFE1-CBC6-4613-8FDE-2980A8724616}"/>
              </a:ext>
            </a:extLst>
          </p:cNvPr>
          <p:cNvSpPr>
            <a:spLocks noGrp="1"/>
          </p:cNvSpPr>
          <p:nvPr>
            <p:ph type="title"/>
          </p:nvPr>
        </p:nvSpPr>
        <p:spPr>
          <a:xfrm>
            <a:off x="643467" y="321734"/>
            <a:ext cx="10905066" cy="1135737"/>
          </a:xfrm>
        </p:spPr>
        <p:txBody>
          <a:bodyPr>
            <a:normAutofit/>
          </a:bodyPr>
          <a:lstStyle/>
          <a:p>
            <a:r>
              <a:rPr lang="en-US" sz="3600" b="1" dirty="0">
                <a:latin typeface="Arial" panose="020B0604020202020204" pitchFamily="34" charset="0"/>
                <a:cs typeface="Arial" panose="020B0604020202020204" pitchFamily="34" charset="0"/>
              </a:rPr>
              <a:t>Filing for Approval of Specific Group</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a:t>
            </a:r>
            <a:endParaRPr lang="en-US" sz="3600" dirty="0"/>
          </a:p>
        </p:txBody>
      </p:sp>
      <p:sp>
        <p:nvSpPr>
          <p:cNvPr id="3" name="Content Placeholder 2">
            <a:extLst>
              <a:ext uri="{FF2B5EF4-FFF2-40B4-BE49-F238E27FC236}">
                <a16:creationId xmlns:a16="http://schemas.microsoft.com/office/drawing/2014/main" id="{51EBB025-FA24-43D3-B46F-9E8B97495D40}"/>
              </a:ext>
            </a:extLst>
          </p:cNvPr>
          <p:cNvSpPr>
            <a:spLocks noGrp="1"/>
          </p:cNvSpPr>
          <p:nvPr>
            <p:ph idx="1"/>
          </p:nvPr>
        </p:nvSpPr>
        <p:spPr>
          <a:xfrm>
            <a:off x="643467" y="1782981"/>
            <a:ext cx="10905066" cy="4393982"/>
          </a:xfrm>
        </p:spPr>
        <p:txBody>
          <a:bodyPr>
            <a:normAutofit/>
          </a:bodyPr>
          <a:lstStyle/>
          <a:p>
            <a:r>
              <a:rPr lang="en-US" dirty="0"/>
              <a:t>Most companies that make a filing commented the filing generally consists of the specific group’s organizational documents, i.e., bylaws, trust agreements, union agreements and other supporting documentation</a:t>
            </a:r>
          </a:p>
          <a:p>
            <a:r>
              <a:rPr lang="en-US" dirty="0"/>
              <a:t>Some companies commented several states require a filing for the specific group and are a mixture of approval or informational</a:t>
            </a:r>
          </a:p>
          <a:p>
            <a:pPr marL="0" indent="0">
              <a:buNone/>
            </a:pPr>
            <a:endParaRPr lang="en-US" sz="20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963419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0B8E7FF-E5AE-41CA-B255-8DC735BE132D}"/>
              </a:ext>
            </a:extLst>
          </p:cNvPr>
          <p:cNvSpPr>
            <a:spLocks noGrp="1"/>
          </p:cNvSpPr>
          <p:nvPr>
            <p:ph type="title"/>
          </p:nvPr>
        </p:nvSpPr>
        <p:spPr>
          <a:xfrm>
            <a:off x="838200" y="365125"/>
            <a:ext cx="10515600" cy="1325563"/>
          </a:xfrm>
        </p:spPr>
        <p:txBody>
          <a:bodyPr>
            <a:normAutofit/>
          </a:bodyPr>
          <a:lstStyle/>
          <a:p>
            <a:r>
              <a:rPr lang="en-US" b="1" dirty="0">
                <a:latin typeface="Arial" panose="020B0604020202020204" pitchFamily="34" charset="0"/>
                <a:cs typeface="Arial" panose="020B0604020202020204" pitchFamily="34" charset="0"/>
              </a:rPr>
              <a:t>Issuing Group Products</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(Industry Survey)</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6D2B37A-FC41-4FF5-B067-8767E2C446C0}"/>
              </a:ext>
            </a:extLst>
          </p:cNvPr>
          <p:cNvSpPr>
            <a:spLocks noGrp="1"/>
          </p:cNvSpPr>
          <p:nvPr>
            <p:ph idx="1"/>
          </p:nvPr>
        </p:nvSpPr>
        <p:spPr>
          <a:xfrm>
            <a:off x="838200" y="1825625"/>
            <a:ext cx="10515600" cy="4351338"/>
          </a:xfrm>
        </p:spPr>
        <p:txBody>
          <a:bodyPr>
            <a:normAutofit/>
          </a:bodyPr>
          <a:lstStyle/>
          <a:p>
            <a:r>
              <a:rPr lang="en-US" sz="2600" dirty="0"/>
              <a:t>5 companies issue a combination of group life, group disability income and group annuities products</a:t>
            </a:r>
          </a:p>
          <a:p>
            <a:r>
              <a:rPr lang="en-US" sz="2600" dirty="0"/>
              <a:t>6 companies issue only group life and group disability income products in combination</a:t>
            </a:r>
          </a:p>
          <a:p>
            <a:r>
              <a:rPr lang="en-US" sz="2600" dirty="0"/>
              <a:t>10 companies issue only single product line</a:t>
            </a:r>
          </a:p>
          <a:p>
            <a:r>
              <a:rPr lang="en-US" sz="2600" dirty="0"/>
              <a:t>7 companies indicated they issue a combination with other group products including dental, vision, critical illness, accident, hospital indemnity</a:t>
            </a:r>
          </a:p>
          <a:p>
            <a:r>
              <a:rPr lang="en-US" sz="2600" dirty="0"/>
              <a:t>Some companies responded they sell life and disability income together and annuities separately</a:t>
            </a:r>
          </a:p>
        </p:txBody>
      </p:sp>
    </p:spTree>
    <p:extLst>
      <p:ext uri="{BB962C8B-B14F-4D97-AF65-F5344CB8AC3E}">
        <p14:creationId xmlns:p14="http://schemas.microsoft.com/office/powerpoint/2010/main" val="3918076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C4150AB-071D-4B31-904C-CA452640A584}"/>
              </a:ext>
            </a:extLst>
          </p:cNvPr>
          <p:cNvSpPr>
            <a:spLocks noGrp="1"/>
          </p:cNvSpPr>
          <p:nvPr>
            <p:ph type="title"/>
          </p:nvPr>
        </p:nvSpPr>
        <p:spPr>
          <a:xfrm>
            <a:off x="643467" y="321734"/>
            <a:ext cx="10905066" cy="1135737"/>
          </a:xfrm>
        </p:spPr>
        <p:txBody>
          <a:bodyPr>
            <a:normAutofit/>
          </a:bodyPr>
          <a:lstStyle/>
          <a:p>
            <a:r>
              <a:rPr lang="en-US" sz="3600" b="1" dirty="0"/>
              <a:t>Post-Approval Review of Group Type</a:t>
            </a:r>
            <a:br>
              <a:rPr lang="en-US" sz="3600" b="1" dirty="0"/>
            </a:br>
            <a:r>
              <a:rPr lang="en-US" sz="3600" b="1" dirty="0"/>
              <a:t>(Regulator Survey)</a:t>
            </a:r>
          </a:p>
        </p:txBody>
      </p:sp>
      <p:sp>
        <p:nvSpPr>
          <p:cNvPr id="3" name="Content Placeholder 2">
            <a:extLst>
              <a:ext uri="{FF2B5EF4-FFF2-40B4-BE49-F238E27FC236}">
                <a16:creationId xmlns:a16="http://schemas.microsoft.com/office/drawing/2014/main" id="{EE2DB202-A257-4956-91EF-B6771407D0DD}"/>
              </a:ext>
            </a:extLst>
          </p:cNvPr>
          <p:cNvSpPr>
            <a:spLocks noGrp="1"/>
          </p:cNvSpPr>
          <p:nvPr>
            <p:ph idx="1"/>
          </p:nvPr>
        </p:nvSpPr>
        <p:spPr>
          <a:xfrm>
            <a:off x="643467" y="1782981"/>
            <a:ext cx="10905066" cy="4393982"/>
          </a:xfrm>
        </p:spPr>
        <p:txBody>
          <a:bodyPr>
            <a:normAutofit/>
          </a:bodyPr>
          <a:lstStyle/>
          <a:p>
            <a:r>
              <a:rPr lang="en-US" dirty="0"/>
              <a:t>5 States responded there is a follow-up process for confirming a group is being maintained for purpose established</a:t>
            </a:r>
          </a:p>
          <a:p>
            <a:r>
              <a:rPr lang="en-US" dirty="0"/>
              <a:t>36 States responded there is not a follow-up process for confirming a group is being maintained for purpose established</a:t>
            </a:r>
          </a:p>
          <a:p>
            <a:r>
              <a:rPr lang="en-US" dirty="0"/>
              <a:t>Some states commented they may review when new forms are filed, or organizational documents are updated</a:t>
            </a:r>
          </a:p>
          <a:p>
            <a:r>
              <a:rPr lang="en-US" dirty="0"/>
              <a:t>Some states commented groups can be evaluated during market conduct review or if complaint is filed</a:t>
            </a:r>
          </a:p>
          <a:p>
            <a:endParaRPr lang="en-US" sz="20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7272448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FE97F9F-C861-4436-9374-3CF51B823BB0}"/>
              </a:ext>
            </a:extLst>
          </p:cNvPr>
          <p:cNvSpPr>
            <a:spLocks noGrp="1"/>
          </p:cNvSpPr>
          <p:nvPr>
            <p:ph type="title"/>
          </p:nvPr>
        </p:nvSpPr>
        <p:spPr>
          <a:xfrm>
            <a:off x="1179226" y="826680"/>
            <a:ext cx="9833548" cy="1325563"/>
          </a:xfrm>
        </p:spPr>
        <p:txBody>
          <a:bodyPr>
            <a:normAutofit/>
          </a:bodyPr>
          <a:lstStyle/>
          <a:p>
            <a:pPr algn="ctr"/>
            <a:r>
              <a:rPr lang="en-US" sz="4000" b="1" dirty="0">
                <a:solidFill>
                  <a:srgbClr val="FFFFFF"/>
                </a:solidFill>
                <a:latin typeface="Arial" panose="020B0604020202020204" pitchFamily="34" charset="0"/>
                <a:cs typeface="Arial" panose="020B0604020202020204" pitchFamily="34" charset="0"/>
              </a:rPr>
              <a:t>Special Considerations	</a:t>
            </a:r>
          </a:p>
        </p:txBody>
      </p:sp>
      <p:sp>
        <p:nvSpPr>
          <p:cNvPr id="3" name="Content Placeholder 2">
            <a:extLst>
              <a:ext uri="{FF2B5EF4-FFF2-40B4-BE49-F238E27FC236}">
                <a16:creationId xmlns:a16="http://schemas.microsoft.com/office/drawing/2014/main" id="{47DA6FE2-D65E-455F-B4C2-C1F4774FA7A3}"/>
              </a:ext>
            </a:extLst>
          </p:cNvPr>
          <p:cNvSpPr>
            <a:spLocks noGrp="1"/>
          </p:cNvSpPr>
          <p:nvPr>
            <p:ph idx="1"/>
          </p:nvPr>
        </p:nvSpPr>
        <p:spPr>
          <a:xfrm>
            <a:off x="1179226" y="2753936"/>
            <a:ext cx="9833548" cy="3033010"/>
          </a:xfrm>
        </p:spPr>
        <p:txBody>
          <a:bodyPr>
            <a:noAutofit/>
          </a:bodyPr>
          <a:lstStyle/>
          <a:p>
            <a:r>
              <a:rPr lang="en-US" dirty="0">
                <a:solidFill>
                  <a:srgbClr val="000000"/>
                </a:solidFill>
              </a:rPr>
              <a:t>Asked in both Regulator and Industry Survey to describe special considerations the Rulemaking Committee should address when considering recommendations for whether and how to expand the application of the group Uniform Standards to accommodate non-employer group types. </a:t>
            </a:r>
          </a:p>
          <a:p>
            <a:r>
              <a:rPr lang="en-US" dirty="0">
                <a:solidFill>
                  <a:srgbClr val="000000"/>
                </a:solidFill>
              </a:rPr>
              <a:t>21 Compacting States responded to this question</a:t>
            </a:r>
          </a:p>
          <a:p>
            <a:r>
              <a:rPr lang="en-US" dirty="0">
                <a:solidFill>
                  <a:srgbClr val="000000"/>
                </a:solidFill>
              </a:rPr>
              <a:t>19 companies responded to this question</a:t>
            </a:r>
          </a:p>
        </p:txBody>
      </p:sp>
    </p:spTree>
    <p:extLst>
      <p:ext uri="{BB962C8B-B14F-4D97-AF65-F5344CB8AC3E}">
        <p14:creationId xmlns:p14="http://schemas.microsoft.com/office/powerpoint/2010/main" val="3598405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FE97F9F-C861-4436-9374-3CF51B823BB0}"/>
              </a:ext>
            </a:extLst>
          </p:cNvPr>
          <p:cNvSpPr>
            <a:spLocks noGrp="1"/>
          </p:cNvSpPr>
          <p:nvPr>
            <p:ph type="title"/>
          </p:nvPr>
        </p:nvSpPr>
        <p:spPr>
          <a:xfrm>
            <a:off x="1179226" y="826680"/>
            <a:ext cx="9833548" cy="1325563"/>
          </a:xfrm>
        </p:spPr>
        <p:txBody>
          <a:bodyPr>
            <a:normAutofit/>
          </a:bodyPr>
          <a:lstStyle/>
          <a:p>
            <a:pPr algn="ctr"/>
            <a:r>
              <a:rPr lang="en-US" sz="4000" b="1" dirty="0">
                <a:solidFill>
                  <a:srgbClr val="FFFFFF"/>
                </a:solidFill>
                <a:latin typeface="Arial" panose="020B0604020202020204" pitchFamily="34" charset="0"/>
                <a:cs typeface="Arial" panose="020B0604020202020204" pitchFamily="34" charset="0"/>
              </a:rPr>
              <a:t>Special Considerations</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(Regulator Survey)	</a:t>
            </a:r>
          </a:p>
        </p:txBody>
      </p:sp>
      <p:sp>
        <p:nvSpPr>
          <p:cNvPr id="3" name="Content Placeholder 2">
            <a:extLst>
              <a:ext uri="{FF2B5EF4-FFF2-40B4-BE49-F238E27FC236}">
                <a16:creationId xmlns:a16="http://schemas.microsoft.com/office/drawing/2014/main" id="{47DA6FE2-D65E-455F-B4C2-C1F4774FA7A3}"/>
              </a:ext>
            </a:extLst>
          </p:cNvPr>
          <p:cNvSpPr>
            <a:spLocks noGrp="1"/>
          </p:cNvSpPr>
          <p:nvPr>
            <p:ph idx="1"/>
          </p:nvPr>
        </p:nvSpPr>
        <p:spPr>
          <a:xfrm>
            <a:off x="1179226" y="2645009"/>
            <a:ext cx="9833548" cy="3141937"/>
          </a:xfrm>
        </p:spPr>
        <p:txBody>
          <a:bodyPr>
            <a:noAutofit/>
          </a:bodyPr>
          <a:lstStyle/>
          <a:p>
            <a:r>
              <a:rPr lang="en-US" sz="2400" dirty="0">
                <a:solidFill>
                  <a:srgbClr val="000000"/>
                </a:solidFill>
              </a:rPr>
              <a:t>Most of the states’ comments had to do with concern regarding the legitimacy of the group</a:t>
            </a:r>
          </a:p>
          <a:p>
            <a:r>
              <a:rPr lang="en-US" sz="2400" dirty="0">
                <a:solidFill>
                  <a:srgbClr val="000000"/>
                </a:solidFill>
              </a:rPr>
              <a:t>Multiple states commented they have concerns if discretionary groups were allowed</a:t>
            </a:r>
          </a:p>
          <a:p>
            <a:r>
              <a:rPr lang="en-US" sz="2400" dirty="0">
                <a:solidFill>
                  <a:srgbClr val="000000"/>
                </a:solidFill>
              </a:rPr>
              <a:t>One state commented they do not support expansion to non-employer groups primarily due to its problems with limited benefit group health products sold through out-of-state associations</a:t>
            </a:r>
          </a:p>
          <a:p>
            <a:r>
              <a:rPr lang="en-US" sz="2400" dirty="0">
                <a:solidFill>
                  <a:srgbClr val="000000"/>
                </a:solidFill>
              </a:rPr>
              <a:t>Most states commented they were open to expanding to non-employer group types provided it is based on what states permit and not designed to evade state laws and requirements</a:t>
            </a:r>
          </a:p>
        </p:txBody>
      </p:sp>
    </p:spTree>
    <p:extLst>
      <p:ext uri="{BB962C8B-B14F-4D97-AF65-F5344CB8AC3E}">
        <p14:creationId xmlns:p14="http://schemas.microsoft.com/office/powerpoint/2010/main" val="852308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FE97F9F-C861-4436-9374-3CF51B823BB0}"/>
              </a:ext>
            </a:extLst>
          </p:cNvPr>
          <p:cNvSpPr>
            <a:spLocks noGrp="1"/>
          </p:cNvSpPr>
          <p:nvPr>
            <p:ph type="title"/>
          </p:nvPr>
        </p:nvSpPr>
        <p:spPr>
          <a:xfrm>
            <a:off x="1179226" y="826680"/>
            <a:ext cx="9833548" cy="1325563"/>
          </a:xfrm>
        </p:spPr>
        <p:txBody>
          <a:bodyPr>
            <a:normAutofit/>
          </a:bodyPr>
          <a:lstStyle/>
          <a:p>
            <a:pPr algn="ctr"/>
            <a:r>
              <a:rPr lang="en-US" sz="4000" b="1" dirty="0">
                <a:solidFill>
                  <a:srgbClr val="FFFFFF"/>
                </a:solidFill>
                <a:latin typeface="Arial" panose="020B0604020202020204" pitchFamily="34" charset="0"/>
                <a:cs typeface="Arial" panose="020B0604020202020204" pitchFamily="34" charset="0"/>
              </a:rPr>
              <a:t>Special Considerations</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(Regulator Survey)	</a:t>
            </a:r>
          </a:p>
        </p:txBody>
      </p:sp>
      <p:sp>
        <p:nvSpPr>
          <p:cNvPr id="3" name="Content Placeholder 2">
            <a:extLst>
              <a:ext uri="{FF2B5EF4-FFF2-40B4-BE49-F238E27FC236}">
                <a16:creationId xmlns:a16="http://schemas.microsoft.com/office/drawing/2014/main" id="{47DA6FE2-D65E-455F-B4C2-C1F4774FA7A3}"/>
              </a:ext>
            </a:extLst>
          </p:cNvPr>
          <p:cNvSpPr>
            <a:spLocks noGrp="1"/>
          </p:cNvSpPr>
          <p:nvPr>
            <p:ph idx="1"/>
          </p:nvPr>
        </p:nvSpPr>
        <p:spPr>
          <a:xfrm>
            <a:off x="1179226" y="2753936"/>
            <a:ext cx="9833548" cy="3033010"/>
          </a:xfrm>
        </p:spPr>
        <p:txBody>
          <a:bodyPr>
            <a:noAutofit/>
          </a:bodyPr>
          <a:lstStyle/>
          <a:p>
            <a:r>
              <a:rPr lang="en-US" sz="2400" dirty="0">
                <a:solidFill>
                  <a:srgbClr val="000000"/>
                </a:solidFill>
              </a:rPr>
              <a:t>Some states commented important to require a direct relationship between the group policyholder and the certificate holders</a:t>
            </a:r>
          </a:p>
          <a:p>
            <a:r>
              <a:rPr lang="en-US" sz="2400" dirty="0">
                <a:solidFill>
                  <a:srgbClr val="000000"/>
                </a:solidFill>
              </a:rPr>
              <a:t>At least one state commented association bylaws, trust agreements, and labor union constitutions should always be submitted to ensure the legitimacy of the group</a:t>
            </a:r>
          </a:p>
          <a:p>
            <a:r>
              <a:rPr lang="en-US" sz="2400" dirty="0">
                <a:solidFill>
                  <a:srgbClr val="000000"/>
                </a:solidFill>
              </a:rPr>
              <a:t>At least one state commented consideration should be given to a specific filing for each group type</a:t>
            </a:r>
          </a:p>
          <a:p>
            <a:r>
              <a:rPr lang="en-US" sz="2400" dirty="0">
                <a:solidFill>
                  <a:srgbClr val="000000"/>
                </a:solidFill>
              </a:rPr>
              <a:t>Some states said if the Compact develops standards they must be robust and require detailed information</a:t>
            </a:r>
          </a:p>
        </p:txBody>
      </p:sp>
    </p:spTree>
    <p:extLst>
      <p:ext uri="{BB962C8B-B14F-4D97-AF65-F5344CB8AC3E}">
        <p14:creationId xmlns:p14="http://schemas.microsoft.com/office/powerpoint/2010/main" val="1078680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FE97F9F-C861-4436-9374-3CF51B823BB0}"/>
              </a:ext>
            </a:extLst>
          </p:cNvPr>
          <p:cNvSpPr>
            <a:spLocks noGrp="1"/>
          </p:cNvSpPr>
          <p:nvPr>
            <p:ph type="title"/>
          </p:nvPr>
        </p:nvSpPr>
        <p:spPr>
          <a:xfrm>
            <a:off x="1179226" y="826680"/>
            <a:ext cx="9833548" cy="1325563"/>
          </a:xfrm>
        </p:spPr>
        <p:txBody>
          <a:bodyPr>
            <a:normAutofit/>
          </a:bodyPr>
          <a:lstStyle/>
          <a:p>
            <a:pPr algn="ctr"/>
            <a:r>
              <a:rPr lang="en-US" sz="4000" b="1" dirty="0">
                <a:solidFill>
                  <a:srgbClr val="FFFFFF"/>
                </a:solidFill>
                <a:latin typeface="Arial" panose="020B0604020202020204" pitchFamily="34" charset="0"/>
                <a:cs typeface="Arial" panose="020B0604020202020204" pitchFamily="34" charset="0"/>
              </a:rPr>
              <a:t>Special Considerations</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(Industry Survey)	</a:t>
            </a:r>
          </a:p>
        </p:txBody>
      </p:sp>
      <p:sp>
        <p:nvSpPr>
          <p:cNvPr id="3" name="Content Placeholder 2">
            <a:extLst>
              <a:ext uri="{FF2B5EF4-FFF2-40B4-BE49-F238E27FC236}">
                <a16:creationId xmlns:a16="http://schemas.microsoft.com/office/drawing/2014/main" id="{47DA6FE2-D65E-455F-B4C2-C1F4774FA7A3}"/>
              </a:ext>
            </a:extLst>
          </p:cNvPr>
          <p:cNvSpPr>
            <a:spLocks noGrp="1"/>
          </p:cNvSpPr>
          <p:nvPr>
            <p:ph idx="1"/>
          </p:nvPr>
        </p:nvSpPr>
        <p:spPr>
          <a:xfrm>
            <a:off x="1179226" y="2753936"/>
            <a:ext cx="9833548" cy="3033010"/>
          </a:xfrm>
        </p:spPr>
        <p:txBody>
          <a:bodyPr>
            <a:normAutofit fontScale="62500" lnSpcReduction="20000"/>
          </a:bodyPr>
          <a:lstStyle/>
          <a:p>
            <a:r>
              <a:rPr lang="en-US" sz="4000" dirty="0">
                <a:solidFill>
                  <a:srgbClr val="000000"/>
                </a:solidFill>
              </a:rPr>
              <a:t>Multiple companies commented they would like to use the Compact form for non-employer group types</a:t>
            </a:r>
          </a:p>
          <a:p>
            <a:r>
              <a:rPr lang="en-US" sz="4000" dirty="0">
                <a:solidFill>
                  <a:srgbClr val="000000"/>
                </a:solidFill>
              </a:rPr>
              <a:t>Some companies commented that making a comprehensive filing through the Compact is preferred </a:t>
            </a:r>
          </a:p>
          <a:p>
            <a:r>
              <a:rPr lang="en-US" sz="4000" dirty="0">
                <a:solidFill>
                  <a:srgbClr val="000000"/>
                </a:solidFill>
              </a:rPr>
              <a:t>Multiple companies suggested the ability to use the Compact-approved form and states  retain the authority in evaluating the eligibility of any non-employer group</a:t>
            </a:r>
          </a:p>
          <a:p>
            <a:r>
              <a:rPr lang="en-US" sz="4000" dirty="0">
                <a:solidFill>
                  <a:srgbClr val="000000"/>
                </a:solidFill>
              </a:rPr>
              <a:t>Some companies commented should use variability to denote specific group terminology (employer, member, trustees, etc) </a:t>
            </a:r>
          </a:p>
        </p:txBody>
      </p:sp>
    </p:spTree>
    <p:extLst>
      <p:ext uri="{BB962C8B-B14F-4D97-AF65-F5344CB8AC3E}">
        <p14:creationId xmlns:p14="http://schemas.microsoft.com/office/powerpoint/2010/main" val="651992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FE97F9F-C861-4436-9374-3CF51B823BB0}"/>
              </a:ext>
            </a:extLst>
          </p:cNvPr>
          <p:cNvSpPr>
            <a:spLocks noGrp="1"/>
          </p:cNvSpPr>
          <p:nvPr>
            <p:ph type="title"/>
          </p:nvPr>
        </p:nvSpPr>
        <p:spPr>
          <a:xfrm>
            <a:off x="1179226" y="826680"/>
            <a:ext cx="9833548" cy="1325563"/>
          </a:xfrm>
        </p:spPr>
        <p:txBody>
          <a:bodyPr>
            <a:normAutofit/>
          </a:bodyPr>
          <a:lstStyle/>
          <a:p>
            <a:pPr algn="ctr"/>
            <a:r>
              <a:rPr lang="en-US" sz="4000" b="1" dirty="0">
                <a:solidFill>
                  <a:srgbClr val="FFFFFF"/>
                </a:solidFill>
                <a:latin typeface="Arial" panose="020B0604020202020204" pitchFamily="34" charset="0"/>
                <a:cs typeface="Arial" panose="020B0604020202020204" pitchFamily="34" charset="0"/>
              </a:rPr>
              <a:t>Special Considerations</a:t>
            </a:r>
            <a:br>
              <a:rPr lang="en-US" sz="4000" b="1" dirty="0">
                <a:solidFill>
                  <a:srgbClr val="FFFFFF"/>
                </a:solidFill>
                <a:latin typeface="Arial" panose="020B0604020202020204" pitchFamily="34" charset="0"/>
                <a:cs typeface="Arial" panose="020B0604020202020204" pitchFamily="34" charset="0"/>
              </a:rPr>
            </a:br>
            <a:r>
              <a:rPr lang="en-US" sz="4000" b="1" dirty="0">
                <a:solidFill>
                  <a:srgbClr val="FFFFFF"/>
                </a:solidFill>
                <a:latin typeface="Arial" panose="020B0604020202020204" pitchFamily="34" charset="0"/>
                <a:cs typeface="Arial" panose="020B0604020202020204" pitchFamily="34" charset="0"/>
              </a:rPr>
              <a:t>(Industry Survey)	</a:t>
            </a:r>
          </a:p>
        </p:txBody>
      </p:sp>
      <p:sp>
        <p:nvSpPr>
          <p:cNvPr id="3" name="Content Placeholder 2">
            <a:extLst>
              <a:ext uri="{FF2B5EF4-FFF2-40B4-BE49-F238E27FC236}">
                <a16:creationId xmlns:a16="http://schemas.microsoft.com/office/drawing/2014/main" id="{47DA6FE2-D65E-455F-B4C2-C1F4774FA7A3}"/>
              </a:ext>
            </a:extLst>
          </p:cNvPr>
          <p:cNvSpPr>
            <a:spLocks noGrp="1"/>
          </p:cNvSpPr>
          <p:nvPr>
            <p:ph idx="1"/>
          </p:nvPr>
        </p:nvSpPr>
        <p:spPr>
          <a:xfrm>
            <a:off x="1179226" y="2540682"/>
            <a:ext cx="9833548" cy="3246264"/>
          </a:xfrm>
        </p:spPr>
        <p:txBody>
          <a:bodyPr>
            <a:noAutofit/>
          </a:bodyPr>
          <a:lstStyle/>
          <a:p>
            <a:r>
              <a:rPr lang="en-US" sz="2400" dirty="0">
                <a:solidFill>
                  <a:srgbClr val="000000"/>
                </a:solidFill>
              </a:rPr>
              <a:t>Some companies commented the non-employer group definitions in states are generally uniform and should be used / followed</a:t>
            </a:r>
          </a:p>
          <a:p>
            <a:r>
              <a:rPr lang="en-US" sz="2400" dirty="0">
                <a:solidFill>
                  <a:srgbClr val="000000"/>
                </a:solidFill>
              </a:rPr>
              <a:t>Some companies commented that making a comprehensive filing through the Compact is preferred </a:t>
            </a:r>
          </a:p>
          <a:p>
            <a:r>
              <a:rPr lang="en-US" sz="2400" dirty="0">
                <a:solidFill>
                  <a:srgbClr val="000000"/>
                </a:solidFill>
              </a:rPr>
              <a:t>Some companies commented consideration should be given to eliminating the extra-territorial requirements for out-of-state groups </a:t>
            </a:r>
          </a:p>
          <a:p>
            <a:r>
              <a:rPr lang="en-US" sz="2400" dirty="0">
                <a:solidFill>
                  <a:srgbClr val="000000"/>
                </a:solidFill>
              </a:rPr>
              <a:t>Some companies commented should use variability to denote specific group terminology (employer, member, trustees, etc) </a:t>
            </a:r>
          </a:p>
          <a:p>
            <a:r>
              <a:rPr lang="en-US" sz="2400" dirty="0">
                <a:solidFill>
                  <a:srgbClr val="000000"/>
                </a:solidFill>
              </a:rPr>
              <a:t>Some companies commented on developing Uniform Standards for other group product lines</a:t>
            </a:r>
          </a:p>
        </p:txBody>
      </p:sp>
    </p:spTree>
    <p:extLst>
      <p:ext uri="{BB962C8B-B14F-4D97-AF65-F5344CB8AC3E}">
        <p14:creationId xmlns:p14="http://schemas.microsoft.com/office/powerpoint/2010/main" val="1763736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AAC7F1C-8CA8-44B2-853E-840FE261BA60}"/>
              </a:ext>
            </a:extLst>
          </p:cNvPr>
          <p:cNvPicPr>
            <a:picLocks noChangeAspect="1"/>
          </p:cNvPicPr>
          <p:nvPr/>
        </p:nvPicPr>
        <p:blipFill>
          <a:blip r:embed="rId3"/>
          <a:stretch>
            <a:fillRect/>
          </a:stretch>
        </p:blipFill>
        <p:spPr>
          <a:xfrm>
            <a:off x="0" y="-1975"/>
            <a:ext cx="12213793" cy="6859975"/>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Association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20"/>
            <a:ext cx="5157787" cy="3684588"/>
          </a:xfrm>
        </p:spPr>
        <p:txBody>
          <a:bodyPr>
            <a:normAutofit fontScale="77500" lnSpcReduction="20000"/>
          </a:bodyPr>
          <a:lstStyle/>
          <a:p>
            <a:pPr>
              <a:lnSpc>
                <a:spcPct val="110000"/>
              </a:lnSpc>
            </a:pPr>
            <a:r>
              <a:rPr lang="en-US" dirty="0">
                <a:latin typeface="Arial" panose="020B0604020202020204" pitchFamily="34" charset="0"/>
                <a:cs typeface="Arial" panose="020B0604020202020204" pitchFamily="34" charset="0"/>
              </a:rPr>
              <a:t>41 Compacting States permit association types for Group Life </a:t>
            </a:r>
          </a:p>
          <a:p>
            <a:pPr>
              <a:lnSpc>
                <a:spcPct val="110000"/>
              </a:lnSpc>
            </a:pPr>
            <a:r>
              <a:rPr lang="en-US" dirty="0">
                <a:latin typeface="Arial" panose="020B0604020202020204" pitchFamily="34" charset="0"/>
                <a:cs typeface="Arial" panose="020B0604020202020204" pitchFamily="34" charset="0"/>
              </a:rPr>
              <a:t>40 Compacting States permit association types for Group Disability Income </a:t>
            </a:r>
            <a:r>
              <a:rPr lang="en-US" sz="2400" dirty="0">
                <a:latin typeface="Arial" panose="020B0604020202020204" pitchFamily="34" charset="0"/>
                <a:cs typeface="Arial" panose="020B0604020202020204" pitchFamily="34" charset="0"/>
              </a:rPr>
              <a:t>(1 state has moratorium)</a:t>
            </a:r>
          </a:p>
          <a:p>
            <a:pPr>
              <a:lnSpc>
                <a:spcPct val="110000"/>
              </a:lnSpc>
            </a:pPr>
            <a:r>
              <a:rPr lang="en-US" dirty="0">
                <a:latin typeface="Arial" panose="020B0604020202020204" pitchFamily="34" charset="0"/>
                <a:cs typeface="Arial" panose="020B0604020202020204" pitchFamily="34" charset="0"/>
              </a:rPr>
              <a:t>37 Compacting States permit for association types for Group Annuities </a:t>
            </a:r>
          </a:p>
          <a:p>
            <a:pPr lvl="1">
              <a:lnSpc>
                <a:spcPct val="110000"/>
              </a:lnSpc>
            </a:pPr>
            <a:r>
              <a:rPr lang="en-US" sz="2000" dirty="0">
                <a:latin typeface="Arial" panose="020B0604020202020204" pitchFamily="34" charset="0"/>
                <a:cs typeface="Arial" panose="020B0604020202020204" pitchFamily="34" charset="0"/>
              </a:rPr>
              <a:t>3 states did not answer yes or no saying they have no laws for group annuities</a:t>
            </a:r>
          </a:p>
          <a:p>
            <a:pPr lvl="1">
              <a:lnSpc>
                <a:spcPct val="110000"/>
              </a:lnSpc>
            </a:pPr>
            <a:r>
              <a:rPr lang="en-US" sz="2000" dirty="0">
                <a:latin typeface="Arial" panose="020B0604020202020204" pitchFamily="34" charset="0"/>
                <a:cs typeface="Arial" panose="020B0604020202020204" pitchFamily="34" charset="0"/>
              </a:rPr>
              <a:t>1 state does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Of 19 group life filers, 15 issue to associations </a:t>
            </a:r>
            <a:r>
              <a:rPr lang="en-US" sz="2600" dirty="0">
                <a:latin typeface="Arial" panose="020B0604020202020204" pitchFamily="34" charset="0"/>
                <a:cs typeface="Arial" panose="020B0604020202020204" pitchFamily="34" charset="0"/>
              </a:rPr>
              <a:t>(1 sells 100% to associations)</a:t>
            </a:r>
          </a:p>
          <a:p>
            <a:pPr>
              <a:lnSpc>
                <a:spcPct val="120000"/>
              </a:lnSpc>
            </a:pPr>
            <a:r>
              <a:rPr lang="en-US" dirty="0">
                <a:latin typeface="Arial" panose="020B0604020202020204" pitchFamily="34" charset="0"/>
                <a:cs typeface="Arial" panose="020B0604020202020204" pitchFamily="34" charset="0"/>
              </a:rPr>
              <a:t>Of 16 group disability income filers, 9 issue to associations</a:t>
            </a:r>
          </a:p>
          <a:p>
            <a:pPr>
              <a:lnSpc>
                <a:spcPct val="120000"/>
              </a:lnSpc>
            </a:pPr>
            <a:r>
              <a:rPr lang="en-US" dirty="0">
                <a:latin typeface="Arial" panose="020B0604020202020204" pitchFamily="34" charset="0"/>
                <a:cs typeface="Arial" panose="020B0604020202020204" pitchFamily="34" charset="0"/>
              </a:rPr>
              <a:t>Of 17 group annuity filers, 4 issue to associations </a:t>
            </a:r>
            <a:r>
              <a:rPr lang="en-US" sz="2600" dirty="0">
                <a:latin typeface="Arial" panose="020B0604020202020204" pitchFamily="34" charset="0"/>
                <a:cs typeface="Arial" panose="020B0604020202020204" pitchFamily="34" charset="0"/>
              </a:rPr>
              <a:t>(1 sells 100% to associations)</a:t>
            </a:r>
          </a:p>
          <a:p>
            <a:endParaRPr lang="en-US" dirty="0"/>
          </a:p>
        </p:txBody>
      </p:sp>
    </p:spTree>
    <p:extLst>
      <p:ext uri="{BB962C8B-B14F-4D97-AF65-F5344CB8AC3E}">
        <p14:creationId xmlns:p14="http://schemas.microsoft.com/office/powerpoint/2010/main" val="150044351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768FE22-AEA7-4FAB-B2E4-82956D3CE6CA}"/>
              </a:ext>
            </a:extLst>
          </p:cNvPr>
          <p:cNvPicPr>
            <a:picLocks noChangeAspect="1"/>
          </p:cNvPicPr>
          <p:nvPr/>
        </p:nvPicPr>
        <p:blipFill>
          <a:blip r:embed="rId2"/>
          <a:stretch>
            <a:fillRect/>
          </a:stretch>
        </p:blipFill>
        <p:spPr>
          <a:xfrm>
            <a:off x="0" y="6844"/>
            <a:ext cx="12192000" cy="6844311"/>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Labor Union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20"/>
            <a:ext cx="5157787" cy="3684588"/>
          </a:xfrm>
        </p:spPr>
        <p:txBody>
          <a:bodyPr>
            <a:normAutofit fontScale="77500" lnSpcReduction="20000"/>
          </a:bodyPr>
          <a:lstStyle/>
          <a:p>
            <a:pPr>
              <a:lnSpc>
                <a:spcPct val="110000"/>
              </a:lnSpc>
            </a:pPr>
            <a:r>
              <a:rPr lang="en-US" dirty="0">
                <a:latin typeface="Arial" panose="020B0604020202020204" pitchFamily="34" charset="0"/>
                <a:cs typeface="Arial" panose="020B0604020202020204" pitchFamily="34" charset="0"/>
              </a:rPr>
              <a:t>41 Compacting States permit labor union types for Group Life </a:t>
            </a:r>
          </a:p>
          <a:p>
            <a:pPr>
              <a:lnSpc>
                <a:spcPct val="110000"/>
              </a:lnSpc>
            </a:pPr>
            <a:r>
              <a:rPr lang="en-US" dirty="0">
                <a:latin typeface="Arial" panose="020B0604020202020204" pitchFamily="34" charset="0"/>
                <a:cs typeface="Arial" panose="020B0604020202020204" pitchFamily="34" charset="0"/>
              </a:rPr>
              <a:t>39 Compacting States permit for labor unions for Group Disability Income </a:t>
            </a:r>
          </a:p>
          <a:p>
            <a:pPr lvl="1">
              <a:lnSpc>
                <a:spcPct val="110000"/>
              </a:lnSpc>
            </a:pPr>
            <a:r>
              <a:rPr lang="en-US" sz="2000" dirty="0">
                <a:latin typeface="Arial" panose="020B0604020202020204" pitchFamily="34" charset="0"/>
                <a:cs typeface="Arial" panose="020B0604020202020204" pitchFamily="34" charset="0"/>
              </a:rPr>
              <a:t>1 state has moratorium</a:t>
            </a:r>
          </a:p>
          <a:p>
            <a:pPr lvl="1">
              <a:lnSpc>
                <a:spcPct val="110000"/>
              </a:lnSpc>
            </a:pPr>
            <a:r>
              <a:rPr lang="en-US" sz="2000" dirty="0">
                <a:latin typeface="Arial" panose="020B0604020202020204" pitchFamily="34" charset="0"/>
                <a:cs typeface="Arial" panose="020B0604020202020204" pitchFamily="34" charset="0"/>
              </a:rPr>
              <a:t>1 state did not answer yes or no</a:t>
            </a:r>
          </a:p>
          <a:p>
            <a:pPr>
              <a:lnSpc>
                <a:spcPct val="110000"/>
              </a:lnSpc>
            </a:pPr>
            <a:r>
              <a:rPr lang="en-US" dirty="0">
                <a:latin typeface="Arial" panose="020B0604020202020204" pitchFamily="34" charset="0"/>
                <a:cs typeface="Arial" panose="020B0604020202020204" pitchFamily="34" charset="0"/>
              </a:rPr>
              <a:t>36 Compacting States permit for Group Annuities </a:t>
            </a:r>
          </a:p>
          <a:p>
            <a:pPr lvl="1">
              <a:lnSpc>
                <a:spcPct val="110000"/>
              </a:lnSpc>
            </a:pPr>
            <a:r>
              <a:rPr lang="en-US" sz="2000" dirty="0">
                <a:latin typeface="Arial" panose="020B0604020202020204" pitchFamily="34" charset="0"/>
                <a:cs typeface="Arial" panose="020B0604020202020204" pitchFamily="34" charset="0"/>
              </a:rPr>
              <a:t>4 states did not answer yes or no saying they have no laws for group annuities</a:t>
            </a:r>
          </a:p>
          <a:p>
            <a:pPr lvl="1">
              <a:lnSpc>
                <a:spcPct val="110000"/>
              </a:lnSpc>
            </a:pPr>
            <a:r>
              <a:rPr lang="en-US" sz="2000" dirty="0">
                <a:latin typeface="Arial" panose="020B0604020202020204" pitchFamily="34" charset="0"/>
                <a:cs typeface="Arial" panose="020B0604020202020204" pitchFamily="34" charset="0"/>
              </a:rPr>
              <a:t>1 responded does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Of 19 group life filers, 14 issue to labor unions </a:t>
            </a:r>
          </a:p>
          <a:p>
            <a:pPr>
              <a:lnSpc>
                <a:spcPct val="120000"/>
              </a:lnSpc>
            </a:pPr>
            <a:r>
              <a:rPr lang="en-US" dirty="0">
                <a:latin typeface="Arial" panose="020B0604020202020204" pitchFamily="34" charset="0"/>
                <a:cs typeface="Arial" panose="020B0604020202020204" pitchFamily="34" charset="0"/>
              </a:rPr>
              <a:t>Of 16 group disability income filers, 5 issue to labor unions</a:t>
            </a:r>
          </a:p>
          <a:p>
            <a:pPr>
              <a:lnSpc>
                <a:spcPct val="120000"/>
              </a:lnSpc>
            </a:pPr>
            <a:r>
              <a:rPr lang="en-US" dirty="0">
                <a:latin typeface="Arial" panose="020B0604020202020204" pitchFamily="34" charset="0"/>
                <a:cs typeface="Arial" panose="020B0604020202020204" pitchFamily="34" charset="0"/>
              </a:rPr>
              <a:t>Of 17 group annuity filers, 4 issue to labor unions</a:t>
            </a:r>
            <a:endParaRPr lang="en-US" sz="26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468753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102772-424D-49A2-9CBB-83AC44E017FD}"/>
              </a:ext>
            </a:extLst>
          </p:cNvPr>
          <p:cNvPicPr>
            <a:picLocks noChangeAspect="1"/>
          </p:cNvPicPr>
          <p:nvPr/>
        </p:nvPicPr>
        <p:blipFill>
          <a:blip r:embed="rId2"/>
          <a:stretch>
            <a:fillRect/>
          </a:stretch>
        </p:blipFill>
        <p:spPr>
          <a:xfrm>
            <a:off x="0" y="-1975"/>
            <a:ext cx="12213793" cy="6859975"/>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Trust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20"/>
            <a:ext cx="5157787" cy="3684588"/>
          </a:xfrm>
        </p:spPr>
        <p:txBody>
          <a:bodyPr>
            <a:normAutofit fontScale="70000" lnSpcReduction="20000"/>
          </a:bodyPr>
          <a:lstStyle/>
          <a:p>
            <a:pPr>
              <a:lnSpc>
                <a:spcPct val="120000"/>
              </a:lnSpc>
            </a:pPr>
            <a:r>
              <a:rPr lang="en-US" dirty="0">
                <a:latin typeface="Arial" panose="020B0604020202020204" pitchFamily="34" charset="0"/>
                <a:cs typeface="Arial" panose="020B0604020202020204" pitchFamily="34" charset="0"/>
              </a:rPr>
              <a:t>40 Compacting States permit trusts for Group Life </a:t>
            </a:r>
            <a:r>
              <a:rPr lang="en-US" sz="2600" dirty="0">
                <a:latin typeface="Arial" panose="020B0604020202020204" pitchFamily="34" charset="0"/>
                <a:cs typeface="Arial" panose="020B0604020202020204" pitchFamily="34" charset="0"/>
              </a:rPr>
              <a:t>(1 state responded no)</a:t>
            </a:r>
          </a:p>
          <a:p>
            <a:pPr>
              <a:lnSpc>
                <a:spcPct val="120000"/>
              </a:lnSpc>
            </a:pPr>
            <a:r>
              <a:rPr lang="en-US" dirty="0">
                <a:latin typeface="Arial" panose="020B0604020202020204" pitchFamily="34" charset="0"/>
                <a:cs typeface="Arial" panose="020B0604020202020204" pitchFamily="34" charset="0"/>
              </a:rPr>
              <a:t>39 Compacting States permit trusts for Group Disability Income</a:t>
            </a:r>
          </a:p>
          <a:p>
            <a:pPr lvl="1">
              <a:lnSpc>
                <a:spcPct val="120000"/>
              </a:lnSpc>
            </a:pPr>
            <a:r>
              <a:rPr lang="en-US" sz="2400" dirty="0">
                <a:latin typeface="Arial" panose="020B0604020202020204" pitchFamily="34" charset="0"/>
                <a:cs typeface="Arial" panose="020B0604020202020204" pitchFamily="34" charset="0"/>
              </a:rPr>
              <a:t>1 state has moratorium</a:t>
            </a:r>
          </a:p>
          <a:p>
            <a:pPr lvl="1">
              <a:lnSpc>
                <a:spcPct val="120000"/>
              </a:lnSpc>
            </a:pPr>
            <a:r>
              <a:rPr lang="en-US" sz="2400" dirty="0">
                <a:latin typeface="Arial" panose="020B0604020202020204" pitchFamily="34" charset="0"/>
                <a:cs typeface="Arial" panose="020B0604020202020204" pitchFamily="34" charset="0"/>
              </a:rPr>
              <a:t>1 state did not answer yes or no</a:t>
            </a:r>
          </a:p>
          <a:p>
            <a:pPr>
              <a:lnSpc>
                <a:spcPct val="120000"/>
              </a:lnSpc>
            </a:pPr>
            <a:r>
              <a:rPr lang="en-US" dirty="0">
                <a:latin typeface="Arial" panose="020B0604020202020204" pitchFamily="34" charset="0"/>
                <a:cs typeface="Arial" panose="020B0604020202020204" pitchFamily="34" charset="0"/>
              </a:rPr>
              <a:t>36 Compacting States permit trusts for Group Annuities </a:t>
            </a:r>
          </a:p>
          <a:p>
            <a:pPr lvl="1">
              <a:lnSpc>
                <a:spcPct val="120000"/>
              </a:lnSpc>
            </a:pPr>
            <a:r>
              <a:rPr lang="en-US" sz="2000" dirty="0">
                <a:latin typeface="Arial" panose="020B0604020202020204" pitchFamily="34" charset="0"/>
                <a:cs typeface="Arial" panose="020B0604020202020204" pitchFamily="34" charset="0"/>
              </a:rPr>
              <a:t>4 states did not answer yes or no saying they have no laws for group annuities</a:t>
            </a:r>
          </a:p>
          <a:p>
            <a:pPr lvl="1">
              <a:lnSpc>
                <a:spcPct val="120000"/>
              </a:lnSpc>
            </a:pPr>
            <a:r>
              <a:rPr lang="en-US" sz="2000" dirty="0">
                <a:latin typeface="Arial" panose="020B0604020202020204" pitchFamily="34" charset="0"/>
                <a:cs typeface="Arial" panose="020B0604020202020204" pitchFamily="34" charset="0"/>
              </a:rPr>
              <a:t>1 state does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0000" lnSpcReduction="20000"/>
          </a:bodyPr>
          <a:lstStyle/>
          <a:p>
            <a:pPr>
              <a:lnSpc>
                <a:spcPct val="120000"/>
              </a:lnSpc>
            </a:pPr>
            <a:r>
              <a:rPr lang="en-US" dirty="0">
                <a:latin typeface="Arial" panose="020B0604020202020204" pitchFamily="34" charset="0"/>
                <a:cs typeface="Arial" panose="020B0604020202020204" pitchFamily="34" charset="0"/>
              </a:rPr>
              <a:t>Of 19 group life filers, 10 issue to trusts</a:t>
            </a:r>
            <a:endParaRPr lang="en-US" sz="2600" dirty="0">
              <a:latin typeface="Arial" panose="020B0604020202020204" pitchFamily="34" charset="0"/>
              <a:cs typeface="Arial" panose="020B0604020202020204" pitchFamily="34" charset="0"/>
            </a:endParaRPr>
          </a:p>
          <a:p>
            <a:pPr>
              <a:lnSpc>
                <a:spcPct val="120000"/>
              </a:lnSpc>
            </a:pPr>
            <a:r>
              <a:rPr lang="en-US" dirty="0">
                <a:latin typeface="Arial" panose="020B0604020202020204" pitchFamily="34" charset="0"/>
                <a:cs typeface="Arial" panose="020B0604020202020204" pitchFamily="34" charset="0"/>
              </a:rPr>
              <a:t>Of 16 group disability income filers, 5 issue to trusts</a:t>
            </a:r>
          </a:p>
          <a:p>
            <a:pPr>
              <a:lnSpc>
                <a:spcPct val="120000"/>
              </a:lnSpc>
            </a:pPr>
            <a:r>
              <a:rPr lang="en-US" dirty="0">
                <a:latin typeface="Arial" panose="020B0604020202020204" pitchFamily="34" charset="0"/>
                <a:cs typeface="Arial" panose="020B0604020202020204" pitchFamily="34" charset="0"/>
              </a:rPr>
              <a:t>Of 17 group annuity filers, 4 issue to trusts</a:t>
            </a:r>
            <a:endParaRPr lang="en-US" sz="26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326249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82EF4B-5338-49C6-93F9-FC60F3A38CA6}"/>
              </a:ext>
            </a:extLst>
          </p:cNvPr>
          <p:cNvPicPr>
            <a:picLocks noChangeAspect="1"/>
          </p:cNvPicPr>
          <p:nvPr/>
        </p:nvPicPr>
        <p:blipFill>
          <a:blip r:embed="rId2"/>
          <a:stretch>
            <a:fillRect/>
          </a:stretch>
        </p:blipFill>
        <p:spPr>
          <a:xfrm>
            <a:off x="0" y="-1975"/>
            <a:ext cx="12213793" cy="6859975"/>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Credit Union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19"/>
            <a:ext cx="5157787" cy="4165691"/>
          </a:xfrm>
        </p:spPr>
        <p:txBody>
          <a:bodyPr>
            <a:normAutofit fontScale="70000" lnSpcReduction="20000"/>
          </a:bodyPr>
          <a:lstStyle/>
          <a:p>
            <a:pPr>
              <a:lnSpc>
                <a:spcPct val="120000"/>
              </a:lnSpc>
            </a:pPr>
            <a:r>
              <a:rPr lang="en-US" dirty="0">
                <a:latin typeface="Arial" panose="020B0604020202020204" pitchFamily="34" charset="0"/>
                <a:cs typeface="Arial" panose="020B0604020202020204" pitchFamily="34" charset="0"/>
              </a:rPr>
              <a:t>40 Compacting States permit credit union types for Group Life </a:t>
            </a:r>
            <a:r>
              <a:rPr lang="en-US" sz="2600" dirty="0">
                <a:latin typeface="Arial" panose="020B0604020202020204" pitchFamily="34" charset="0"/>
                <a:cs typeface="Arial" panose="020B0604020202020204" pitchFamily="34" charset="0"/>
              </a:rPr>
              <a:t>(1 responded no)</a:t>
            </a:r>
          </a:p>
          <a:p>
            <a:pPr>
              <a:lnSpc>
                <a:spcPct val="120000"/>
              </a:lnSpc>
            </a:pPr>
            <a:r>
              <a:rPr lang="en-US" dirty="0">
                <a:latin typeface="Arial" panose="020B0604020202020204" pitchFamily="34" charset="0"/>
                <a:cs typeface="Arial" panose="020B0604020202020204" pitchFamily="34" charset="0"/>
              </a:rPr>
              <a:t>36 Compacting States permit credit union types for Group Disability Income </a:t>
            </a:r>
          </a:p>
          <a:p>
            <a:pPr lvl="1">
              <a:lnSpc>
                <a:spcPct val="120000"/>
              </a:lnSpc>
            </a:pPr>
            <a:r>
              <a:rPr lang="en-US" dirty="0">
                <a:latin typeface="Arial" panose="020B0604020202020204" pitchFamily="34" charset="0"/>
                <a:cs typeface="Arial" panose="020B0604020202020204" pitchFamily="34" charset="0"/>
              </a:rPr>
              <a:t>2 states did not answer yes or no</a:t>
            </a:r>
          </a:p>
          <a:p>
            <a:pPr lvl="1">
              <a:lnSpc>
                <a:spcPct val="120000"/>
              </a:lnSpc>
            </a:pPr>
            <a:r>
              <a:rPr lang="en-US" dirty="0">
                <a:latin typeface="Arial" panose="020B0604020202020204" pitchFamily="34" charset="0"/>
                <a:cs typeface="Arial" panose="020B0604020202020204" pitchFamily="34" charset="0"/>
              </a:rPr>
              <a:t>3 states do not permit</a:t>
            </a:r>
          </a:p>
          <a:p>
            <a:pPr>
              <a:lnSpc>
                <a:spcPct val="120000"/>
              </a:lnSpc>
            </a:pPr>
            <a:r>
              <a:rPr lang="en-US" dirty="0">
                <a:latin typeface="Arial" panose="020B0604020202020204" pitchFamily="34" charset="0"/>
                <a:cs typeface="Arial" panose="020B0604020202020204" pitchFamily="34" charset="0"/>
              </a:rPr>
              <a:t>34 Compacting States permit credit union types for Group Annuities </a:t>
            </a:r>
          </a:p>
          <a:p>
            <a:pPr lvl="1">
              <a:lnSpc>
                <a:spcPct val="120000"/>
              </a:lnSpc>
            </a:pPr>
            <a:r>
              <a:rPr lang="en-US" dirty="0">
                <a:latin typeface="Arial" panose="020B0604020202020204" pitchFamily="34" charset="0"/>
                <a:cs typeface="Arial" panose="020B0604020202020204" pitchFamily="34" charset="0"/>
              </a:rPr>
              <a:t>3 states did not answer yes or no </a:t>
            </a:r>
          </a:p>
          <a:p>
            <a:pPr lvl="1"/>
            <a:r>
              <a:rPr lang="en-US" dirty="0">
                <a:latin typeface="Arial" panose="020B0604020202020204" pitchFamily="34" charset="0"/>
                <a:cs typeface="Arial" panose="020B0604020202020204" pitchFamily="34" charset="0"/>
              </a:rPr>
              <a:t>4 states do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0000" lnSpcReduction="20000"/>
          </a:bodyPr>
          <a:lstStyle/>
          <a:p>
            <a:pPr>
              <a:lnSpc>
                <a:spcPct val="120000"/>
              </a:lnSpc>
              <a:spcBef>
                <a:spcPts val="0"/>
              </a:spcBef>
            </a:pPr>
            <a:r>
              <a:rPr lang="en-US" dirty="0">
                <a:latin typeface="Arial" panose="020B0604020202020204" pitchFamily="34" charset="0"/>
                <a:cs typeface="Arial" panose="020B0604020202020204" pitchFamily="34" charset="0"/>
              </a:rPr>
              <a:t>Of 19 group life filers, 3 issue to credit unions </a:t>
            </a:r>
            <a:r>
              <a:rPr lang="en-US" sz="2600" dirty="0">
                <a:latin typeface="Arial" panose="020B0604020202020204" pitchFamily="34" charset="0"/>
                <a:cs typeface="Arial" panose="020B0604020202020204" pitchFamily="34" charset="0"/>
              </a:rPr>
              <a:t>(1 sells 100% to credit unions)</a:t>
            </a:r>
          </a:p>
          <a:p>
            <a:pPr marL="0" indent="0">
              <a:lnSpc>
                <a:spcPct val="120000"/>
              </a:lnSpc>
              <a:spcBef>
                <a:spcPts val="0"/>
              </a:spcBef>
              <a:buNone/>
            </a:pPr>
            <a:endParaRPr lang="en-US" sz="2600" dirty="0">
              <a:latin typeface="Arial" panose="020B0604020202020204" pitchFamily="34" charset="0"/>
              <a:cs typeface="Arial" panose="020B0604020202020204" pitchFamily="34" charset="0"/>
            </a:endParaRPr>
          </a:p>
          <a:p>
            <a:pPr>
              <a:lnSpc>
                <a:spcPct val="120000"/>
              </a:lnSpc>
              <a:spcBef>
                <a:spcPts val="0"/>
              </a:spcBef>
            </a:pPr>
            <a:r>
              <a:rPr lang="en-US" dirty="0">
                <a:latin typeface="Arial" panose="020B0604020202020204" pitchFamily="34" charset="0"/>
                <a:cs typeface="Arial" panose="020B0604020202020204" pitchFamily="34" charset="0"/>
              </a:rPr>
              <a:t>Of 16 group disability income filers, 1 issues to credit unions</a:t>
            </a:r>
          </a:p>
          <a:p>
            <a:pPr marL="0" indent="0">
              <a:lnSpc>
                <a:spcPct val="120000"/>
              </a:lnSpc>
              <a:spcBef>
                <a:spcPts val="0"/>
              </a:spcBef>
              <a:buNone/>
            </a:pPr>
            <a:endParaRPr lang="en-US" dirty="0">
              <a:latin typeface="Arial" panose="020B0604020202020204" pitchFamily="34" charset="0"/>
              <a:cs typeface="Arial" panose="020B0604020202020204" pitchFamily="34" charset="0"/>
            </a:endParaRPr>
          </a:p>
          <a:p>
            <a:pPr>
              <a:lnSpc>
                <a:spcPct val="120000"/>
              </a:lnSpc>
              <a:spcBef>
                <a:spcPts val="0"/>
              </a:spcBef>
            </a:pPr>
            <a:r>
              <a:rPr lang="en-US" dirty="0">
                <a:latin typeface="Arial" panose="020B0604020202020204" pitchFamily="34" charset="0"/>
                <a:cs typeface="Arial" panose="020B0604020202020204" pitchFamily="34" charset="0"/>
              </a:rPr>
              <a:t>Of 17 group annuity filers, 3 issue to credit unions</a:t>
            </a:r>
            <a:endParaRPr lang="en-US" sz="26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610267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26A2C2-23FB-47E0-BB94-2A1B045B52C6}"/>
              </a:ext>
            </a:extLst>
          </p:cNvPr>
          <p:cNvPicPr>
            <a:picLocks noChangeAspect="1"/>
          </p:cNvPicPr>
          <p:nvPr/>
        </p:nvPicPr>
        <p:blipFill>
          <a:blip r:embed="rId2"/>
          <a:stretch>
            <a:fillRect/>
          </a:stretch>
        </p:blipFill>
        <p:spPr>
          <a:xfrm>
            <a:off x="0" y="-1975"/>
            <a:ext cx="12213793" cy="6859975"/>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Creditor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19"/>
            <a:ext cx="5259388" cy="4365990"/>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40 Compacting States permit creditor types for Group Life (1 state does not permit)</a:t>
            </a:r>
          </a:p>
          <a:p>
            <a:pPr>
              <a:lnSpc>
                <a:spcPct val="120000"/>
              </a:lnSpc>
            </a:pPr>
            <a:r>
              <a:rPr lang="en-US" dirty="0">
                <a:latin typeface="Arial" panose="020B0604020202020204" pitchFamily="34" charset="0"/>
                <a:cs typeface="Arial" panose="020B0604020202020204" pitchFamily="34" charset="0"/>
              </a:rPr>
              <a:t>36 Compacting States permit creditor types for Group Disability Income </a:t>
            </a:r>
          </a:p>
          <a:p>
            <a:pPr lvl="1">
              <a:lnSpc>
                <a:spcPct val="120000"/>
              </a:lnSpc>
            </a:pPr>
            <a:r>
              <a:rPr lang="en-US" sz="2000" dirty="0">
                <a:latin typeface="Arial" panose="020B0604020202020204" pitchFamily="34" charset="0"/>
                <a:cs typeface="Arial" panose="020B0604020202020204" pitchFamily="34" charset="0"/>
              </a:rPr>
              <a:t>1 state did not answer yes or no</a:t>
            </a:r>
          </a:p>
          <a:p>
            <a:pPr lvl="1">
              <a:lnSpc>
                <a:spcPct val="120000"/>
              </a:lnSpc>
            </a:pPr>
            <a:r>
              <a:rPr lang="en-US" sz="2000" dirty="0">
                <a:latin typeface="Arial" panose="020B0604020202020204" pitchFamily="34" charset="0"/>
                <a:cs typeface="Arial" panose="020B0604020202020204" pitchFamily="34" charset="0"/>
              </a:rPr>
              <a:t>4 states do not permit</a:t>
            </a:r>
          </a:p>
          <a:p>
            <a:pPr>
              <a:lnSpc>
                <a:spcPct val="120000"/>
              </a:lnSpc>
            </a:pPr>
            <a:r>
              <a:rPr lang="en-US" dirty="0">
                <a:latin typeface="Arial" panose="020B0604020202020204" pitchFamily="34" charset="0"/>
                <a:cs typeface="Arial" panose="020B0604020202020204" pitchFamily="34" charset="0"/>
              </a:rPr>
              <a:t>39 Compacting States permit creditor types for Group Annuities </a:t>
            </a:r>
          </a:p>
          <a:p>
            <a:pPr lvl="1"/>
            <a:r>
              <a:rPr lang="en-US" sz="2000" dirty="0">
                <a:latin typeface="Arial" panose="020B0604020202020204" pitchFamily="34" charset="0"/>
                <a:cs typeface="Arial" panose="020B0604020202020204" pitchFamily="34" charset="0"/>
              </a:rPr>
              <a:t>5 states did not answer yes or no </a:t>
            </a:r>
          </a:p>
          <a:p>
            <a:pPr lvl="1"/>
            <a:r>
              <a:rPr lang="en-US" sz="2000" dirty="0">
                <a:latin typeface="Arial" panose="020B0604020202020204" pitchFamily="34" charset="0"/>
                <a:cs typeface="Arial" panose="020B0604020202020204" pitchFamily="34" charset="0"/>
              </a:rPr>
              <a:t>4 state do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Of 19 group life filers, 1 issues to creditors</a:t>
            </a:r>
            <a:endParaRPr lang="en-US" sz="2600" dirty="0">
              <a:latin typeface="Arial" panose="020B0604020202020204" pitchFamily="34" charset="0"/>
              <a:cs typeface="Arial" panose="020B0604020202020204" pitchFamily="34" charset="0"/>
            </a:endParaRPr>
          </a:p>
          <a:p>
            <a:pPr>
              <a:lnSpc>
                <a:spcPct val="120000"/>
              </a:lnSpc>
            </a:pPr>
            <a:r>
              <a:rPr lang="en-US" dirty="0">
                <a:latin typeface="Arial" panose="020B0604020202020204" pitchFamily="34" charset="0"/>
                <a:cs typeface="Arial" panose="020B0604020202020204" pitchFamily="34" charset="0"/>
              </a:rPr>
              <a:t>Of 16 group disability income filers, 1 issues to creditors</a:t>
            </a:r>
          </a:p>
          <a:p>
            <a:pPr>
              <a:lnSpc>
                <a:spcPct val="120000"/>
              </a:lnSpc>
            </a:pPr>
            <a:r>
              <a:rPr lang="en-US" dirty="0">
                <a:latin typeface="Arial" panose="020B0604020202020204" pitchFamily="34" charset="0"/>
                <a:cs typeface="Arial" panose="020B0604020202020204" pitchFamily="34" charset="0"/>
              </a:rPr>
              <a:t>Of 17 group annuity filers, none issue to creditors</a:t>
            </a:r>
            <a:endParaRPr lang="en-US" dirty="0"/>
          </a:p>
        </p:txBody>
      </p:sp>
    </p:spTree>
    <p:extLst>
      <p:ext uri="{BB962C8B-B14F-4D97-AF65-F5344CB8AC3E}">
        <p14:creationId xmlns:p14="http://schemas.microsoft.com/office/powerpoint/2010/main" val="182929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5C1FD17-0B06-4E65-AE06-D2D7C8322D88}"/>
              </a:ext>
            </a:extLst>
          </p:cNvPr>
          <p:cNvPicPr>
            <a:picLocks noChangeAspect="1"/>
          </p:cNvPicPr>
          <p:nvPr/>
        </p:nvPicPr>
        <p:blipFill>
          <a:blip r:embed="rId2"/>
          <a:stretch>
            <a:fillRect/>
          </a:stretch>
        </p:blipFill>
        <p:spPr>
          <a:xfrm>
            <a:off x="0" y="6844"/>
            <a:ext cx="12192000" cy="6844311"/>
          </a:xfrm>
          <a:prstGeom prst="rect">
            <a:avLst/>
          </a:prstGeom>
        </p:spPr>
      </p:pic>
      <p:sp>
        <p:nvSpPr>
          <p:cNvPr id="2" name="Title 1">
            <a:extLst>
              <a:ext uri="{FF2B5EF4-FFF2-40B4-BE49-F238E27FC236}">
                <a16:creationId xmlns:a16="http://schemas.microsoft.com/office/drawing/2014/main" id="{DE6729CC-4F96-4793-969A-42D3CA6B10BE}"/>
              </a:ext>
            </a:extLst>
          </p:cNvPr>
          <p:cNvSpPr>
            <a:spLocks noGrp="1"/>
          </p:cNvSpPr>
          <p:nvPr>
            <p:ph type="title"/>
          </p:nvPr>
        </p:nvSpPr>
        <p:spPr/>
        <p:txBody>
          <a:bodyPr/>
          <a:lstStyle/>
          <a:p>
            <a:pPr algn="ctr"/>
            <a:r>
              <a:rPr lang="en-US" b="1" dirty="0"/>
              <a:t>Other Group Types</a:t>
            </a:r>
          </a:p>
        </p:txBody>
      </p:sp>
      <p:sp>
        <p:nvSpPr>
          <p:cNvPr id="3" name="Text Placeholder 2">
            <a:extLst>
              <a:ext uri="{FF2B5EF4-FFF2-40B4-BE49-F238E27FC236}">
                <a16:creationId xmlns:a16="http://schemas.microsoft.com/office/drawing/2014/main" id="{29DE22B0-4207-4643-B7E5-F433FFEBAAF9}"/>
              </a:ext>
            </a:extLst>
          </p:cNvPr>
          <p:cNvSpPr>
            <a:spLocks noGrp="1"/>
          </p:cNvSpPr>
          <p:nvPr>
            <p:ph type="body" idx="1"/>
          </p:nvPr>
        </p:nvSpPr>
        <p:spPr>
          <a:xfrm>
            <a:off x="839789" y="1332411"/>
            <a:ext cx="4803366" cy="531223"/>
          </a:xfrm>
        </p:spPr>
        <p:txBody>
          <a:bodyPr>
            <a:normAutofit/>
          </a:bodyPr>
          <a:lstStyle/>
          <a:p>
            <a:pPr algn="ctr"/>
            <a:r>
              <a:rPr lang="en-US" sz="2800" dirty="0"/>
              <a:t>REGULATOR</a:t>
            </a:r>
          </a:p>
        </p:txBody>
      </p:sp>
      <p:sp>
        <p:nvSpPr>
          <p:cNvPr id="4" name="Content Placeholder 3">
            <a:extLst>
              <a:ext uri="{FF2B5EF4-FFF2-40B4-BE49-F238E27FC236}">
                <a16:creationId xmlns:a16="http://schemas.microsoft.com/office/drawing/2014/main" id="{7BCB2B7F-F1B7-4A76-8FB1-CC587FE89C9E}"/>
              </a:ext>
            </a:extLst>
          </p:cNvPr>
          <p:cNvSpPr>
            <a:spLocks noGrp="1"/>
          </p:cNvSpPr>
          <p:nvPr>
            <p:ph sz="half" idx="2"/>
          </p:nvPr>
        </p:nvSpPr>
        <p:spPr>
          <a:xfrm>
            <a:off x="836612" y="2043519"/>
            <a:ext cx="5259388" cy="4365990"/>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40 Compacting States permit other group types for Group Life (1 state does not permit)</a:t>
            </a:r>
          </a:p>
          <a:p>
            <a:pPr>
              <a:lnSpc>
                <a:spcPct val="120000"/>
              </a:lnSpc>
            </a:pPr>
            <a:r>
              <a:rPr lang="en-US" dirty="0">
                <a:latin typeface="Arial" panose="020B0604020202020204" pitchFamily="34" charset="0"/>
                <a:cs typeface="Arial" panose="020B0604020202020204" pitchFamily="34" charset="0"/>
              </a:rPr>
              <a:t>36 Compacting States permit other group types for Group Disability Income </a:t>
            </a:r>
          </a:p>
          <a:p>
            <a:pPr lvl="1">
              <a:lnSpc>
                <a:spcPct val="120000"/>
              </a:lnSpc>
            </a:pPr>
            <a:r>
              <a:rPr lang="en-US" sz="2000" dirty="0">
                <a:latin typeface="Arial" panose="020B0604020202020204" pitchFamily="34" charset="0"/>
                <a:cs typeface="Arial" panose="020B0604020202020204" pitchFamily="34" charset="0"/>
              </a:rPr>
              <a:t>1 state did not answer yes or no</a:t>
            </a:r>
          </a:p>
          <a:p>
            <a:pPr lvl="1">
              <a:lnSpc>
                <a:spcPct val="120000"/>
              </a:lnSpc>
            </a:pPr>
            <a:r>
              <a:rPr lang="en-US" sz="2000" dirty="0">
                <a:latin typeface="Arial" panose="020B0604020202020204" pitchFamily="34" charset="0"/>
                <a:cs typeface="Arial" panose="020B0604020202020204" pitchFamily="34" charset="0"/>
              </a:rPr>
              <a:t>4 states do not permit</a:t>
            </a:r>
          </a:p>
          <a:p>
            <a:pPr>
              <a:lnSpc>
                <a:spcPct val="120000"/>
              </a:lnSpc>
            </a:pPr>
            <a:r>
              <a:rPr lang="en-US" dirty="0">
                <a:latin typeface="Arial" panose="020B0604020202020204" pitchFamily="34" charset="0"/>
                <a:cs typeface="Arial" panose="020B0604020202020204" pitchFamily="34" charset="0"/>
              </a:rPr>
              <a:t>39 Compacting States permit other group types for Group Annuities </a:t>
            </a:r>
          </a:p>
          <a:p>
            <a:pPr lvl="1">
              <a:lnSpc>
                <a:spcPct val="120000"/>
              </a:lnSpc>
            </a:pPr>
            <a:r>
              <a:rPr lang="en-US" sz="2000" dirty="0">
                <a:latin typeface="Arial" panose="020B0604020202020204" pitchFamily="34" charset="0"/>
                <a:cs typeface="Arial" panose="020B0604020202020204" pitchFamily="34" charset="0"/>
              </a:rPr>
              <a:t>5 states did not answer yes or no </a:t>
            </a:r>
          </a:p>
          <a:p>
            <a:pPr lvl="1">
              <a:lnSpc>
                <a:spcPct val="120000"/>
              </a:lnSpc>
            </a:pPr>
            <a:r>
              <a:rPr lang="en-US" sz="2000" dirty="0">
                <a:latin typeface="Arial" panose="020B0604020202020204" pitchFamily="34" charset="0"/>
                <a:cs typeface="Arial" panose="020B0604020202020204" pitchFamily="34" charset="0"/>
              </a:rPr>
              <a:t>4 state do not permit   </a:t>
            </a:r>
          </a:p>
          <a:p>
            <a:endParaRPr lang="en-US" sz="2400" dirty="0"/>
          </a:p>
        </p:txBody>
      </p:sp>
      <p:sp>
        <p:nvSpPr>
          <p:cNvPr id="5" name="Text Placeholder 4">
            <a:extLst>
              <a:ext uri="{FF2B5EF4-FFF2-40B4-BE49-F238E27FC236}">
                <a16:creationId xmlns:a16="http://schemas.microsoft.com/office/drawing/2014/main" id="{C7223ABD-C667-440B-8BF8-F461F9B3A905}"/>
              </a:ext>
            </a:extLst>
          </p:cNvPr>
          <p:cNvSpPr>
            <a:spLocks noGrp="1"/>
          </p:cNvSpPr>
          <p:nvPr>
            <p:ph type="body" sz="quarter" idx="3"/>
          </p:nvPr>
        </p:nvSpPr>
        <p:spPr>
          <a:xfrm>
            <a:off x="6186659" y="1419413"/>
            <a:ext cx="5057769" cy="395364"/>
          </a:xfrm>
        </p:spPr>
        <p:txBody>
          <a:bodyPr>
            <a:noAutofit/>
          </a:bodyPr>
          <a:lstStyle/>
          <a:p>
            <a:pPr algn="ctr"/>
            <a:r>
              <a:rPr lang="en-US" sz="2800" dirty="0"/>
              <a:t>INDUSTRY</a:t>
            </a:r>
          </a:p>
        </p:txBody>
      </p:sp>
      <p:sp>
        <p:nvSpPr>
          <p:cNvPr id="6" name="Content Placeholder 5">
            <a:extLst>
              <a:ext uri="{FF2B5EF4-FFF2-40B4-BE49-F238E27FC236}">
                <a16:creationId xmlns:a16="http://schemas.microsoft.com/office/drawing/2014/main" id="{816D42A6-3B72-42E8-9090-35FD0C90DE03}"/>
              </a:ext>
            </a:extLst>
          </p:cNvPr>
          <p:cNvSpPr>
            <a:spLocks noGrp="1"/>
          </p:cNvSpPr>
          <p:nvPr>
            <p:ph sz="quarter" idx="4"/>
          </p:nvPr>
        </p:nvSpPr>
        <p:spPr>
          <a:xfrm>
            <a:off x="6172200" y="2043520"/>
            <a:ext cx="5183188" cy="3684588"/>
          </a:xfrm>
        </p:spPr>
        <p:txBody>
          <a:bodyPr>
            <a:normAutofit fontScale="77500" lnSpcReduction="20000"/>
          </a:bodyPr>
          <a:lstStyle/>
          <a:p>
            <a:pPr>
              <a:lnSpc>
                <a:spcPct val="120000"/>
              </a:lnSpc>
            </a:pPr>
            <a:r>
              <a:rPr lang="en-US" dirty="0">
                <a:latin typeface="Arial" panose="020B0604020202020204" pitchFamily="34" charset="0"/>
                <a:cs typeface="Arial" panose="020B0604020202020204" pitchFamily="34" charset="0"/>
              </a:rPr>
              <a:t>Of 19 group life filers, 4 issue to other group types</a:t>
            </a:r>
          </a:p>
          <a:p>
            <a:pPr>
              <a:lnSpc>
                <a:spcPct val="120000"/>
              </a:lnSpc>
            </a:pPr>
            <a:endParaRPr lang="en-US" dirty="0">
              <a:latin typeface="Arial" panose="020B0604020202020204" pitchFamily="34" charset="0"/>
              <a:cs typeface="Arial" panose="020B0604020202020204" pitchFamily="34" charset="0"/>
            </a:endParaRPr>
          </a:p>
          <a:p>
            <a:pPr>
              <a:lnSpc>
                <a:spcPct val="120000"/>
              </a:lnSpc>
            </a:pPr>
            <a:r>
              <a:rPr lang="en-US" dirty="0">
                <a:latin typeface="Arial" panose="020B0604020202020204" pitchFamily="34" charset="0"/>
                <a:cs typeface="Arial" panose="020B0604020202020204" pitchFamily="34" charset="0"/>
              </a:rPr>
              <a:t>Of 16 group disability income filers, 4 issue other group types</a:t>
            </a:r>
          </a:p>
          <a:p>
            <a:pPr>
              <a:lnSpc>
                <a:spcPct val="120000"/>
              </a:lnSpc>
            </a:pPr>
            <a:endParaRPr lang="en-US" dirty="0">
              <a:latin typeface="Arial" panose="020B0604020202020204" pitchFamily="34" charset="0"/>
              <a:cs typeface="Arial" panose="020B0604020202020204" pitchFamily="34" charset="0"/>
            </a:endParaRPr>
          </a:p>
          <a:p>
            <a:pPr>
              <a:lnSpc>
                <a:spcPct val="120000"/>
              </a:lnSpc>
            </a:pPr>
            <a:r>
              <a:rPr lang="en-US" dirty="0">
                <a:latin typeface="Arial" panose="020B0604020202020204" pitchFamily="34" charset="0"/>
                <a:cs typeface="Arial" panose="020B0604020202020204" pitchFamily="34" charset="0"/>
              </a:rPr>
              <a:t>Of 17 group annuity filers, 2 issue to other group types </a:t>
            </a:r>
            <a:endParaRPr lang="en-US" dirty="0"/>
          </a:p>
        </p:txBody>
      </p:sp>
    </p:spTree>
    <p:extLst>
      <p:ext uri="{BB962C8B-B14F-4D97-AF65-F5344CB8AC3E}">
        <p14:creationId xmlns:p14="http://schemas.microsoft.com/office/powerpoint/2010/main" val="129817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FB12AE-71D1-47FD-9AC3-EE2C074245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D31DCF-0F24-4BC7-9E26-5853676F35C6}"/>
              </a:ext>
            </a:extLst>
          </p:cNvPr>
          <p:cNvSpPr>
            <a:spLocks noGrp="1"/>
          </p:cNvSpPr>
          <p:nvPr>
            <p:ph type="title"/>
          </p:nvPr>
        </p:nvSpPr>
        <p:spPr>
          <a:xfrm>
            <a:off x="643468" y="621792"/>
            <a:ext cx="4989890" cy="5413248"/>
          </a:xfrm>
        </p:spPr>
        <p:txBody>
          <a:bodyPr>
            <a:normAutofit/>
          </a:bodyPr>
          <a:lstStyle/>
          <a:p>
            <a:r>
              <a:rPr lang="en-US" sz="3600" b="1" dirty="0">
                <a:latin typeface="Arial" panose="020B0604020202020204" pitchFamily="34" charset="0"/>
                <a:cs typeface="Arial" panose="020B0604020202020204" pitchFamily="34" charset="0"/>
              </a:rPr>
              <a:t>Group Life Insurance Business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Based on Group Type</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(Industry Survey Responses)</a:t>
            </a:r>
          </a:p>
        </p:txBody>
      </p:sp>
      <p:sp>
        <p:nvSpPr>
          <p:cNvPr id="10" name="Freeform: Shape 9">
            <a:extLst>
              <a:ext uri="{FF2B5EF4-FFF2-40B4-BE49-F238E27FC236}">
                <a16:creationId xmlns:a16="http://schemas.microsoft.com/office/drawing/2014/main" id="{64853C7E-3CBA-4464-865F-6044D94B1B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8487" y="2994212"/>
            <a:ext cx="1345385" cy="668410"/>
          </a:xfrm>
          <a:custGeom>
            <a:avLst/>
            <a:gdLst>
              <a:gd name="connsiteX0" fmla="*/ 0 w 1345385"/>
              <a:gd name="connsiteY0" fmla="*/ 668410 h 668410"/>
              <a:gd name="connsiteX1" fmla="*/ 672692 w 1345385"/>
              <a:gd name="connsiteY1" fmla="*/ 0 h 668410"/>
              <a:gd name="connsiteX2" fmla="*/ 1345385 w 1345385"/>
              <a:gd name="connsiteY2" fmla="*/ 668410 h 668410"/>
            </a:gdLst>
            <a:ahLst/>
            <a:cxnLst>
              <a:cxn ang="0">
                <a:pos x="connsiteX0" y="connsiteY0"/>
              </a:cxn>
              <a:cxn ang="0">
                <a:pos x="connsiteX1" y="connsiteY1"/>
              </a:cxn>
              <a:cxn ang="0">
                <a:pos x="connsiteX2" y="connsiteY2"/>
              </a:cxn>
            </a:cxnLst>
            <a:rect l="l" t="t" r="r" b="b"/>
            <a:pathLst>
              <a:path w="1345385" h="668410">
                <a:moveTo>
                  <a:pt x="0" y="668410"/>
                </a:moveTo>
                <a:lnTo>
                  <a:pt x="672692" y="0"/>
                </a:lnTo>
                <a:lnTo>
                  <a:pt x="1345385" y="668410"/>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Rectangle 11">
            <a:extLst>
              <a:ext uri="{FF2B5EF4-FFF2-40B4-BE49-F238E27FC236}">
                <a16:creationId xmlns:a16="http://schemas.microsoft.com/office/drawing/2014/main" id="{55EFEC59-B929-4851-9DEF-9106F2797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3480" y="2760304"/>
            <a:ext cx="418137" cy="418137"/>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6C132392-D5FF-4588-8FA1-5BAD77BF64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508836" y="4124955"/>
            <a:ext cx="635336" cy="635336"/>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7EAC045-695C-4E73-9B7C-AFD6FB22DA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36522" y="4621062"/>
            <a:ext cx="224347" cy="224347"/>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Isosceles Triangle 17">
            <a:extLst>
              <a:ext uri="{FF2B5EF4-FFF2-40B4-BE49-F238E27FC236}">
                <a16:creationId xmlns:a16="http://schemas.microsoft.com/office/drawing/2014/main" id="{404A7A3A-BEAE-4BC6-A163-5D0E5F8C4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100000">
            <a:off x="10175676" y="5597890"/>
            <a:ext cx="2982940" cy="1481975"/>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12ED3B7D-405D-4DFA-8608-B6DE746718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46240" y="5280494"/>
            <a:ext cx="841505" cy="841505"/>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Content Placeholder 2">
            <a:extLst>
              <a:ext uri="{FF2B5EF4-FFF2-40B4-BE49-F238E27FC236}">
                <a16:creationId xmlns:a16="http://schemas.microsoft.com/office/drawing/2014/main" id="{2790A6EB-D531-47AC-AA8C-7070A889CCA5}"/>
              </a:ext>
            </a:extLst>
          </p:cNvPr>
          <p:cNvSpPr>
            <a:spLocks noGrp="1"/>
          </p:cNvSpPr>
          <p:nvPr>
            <p:ph idx="1"/>
          </p:nvPr>
        </p:nvSpPr>
        <p:spPr>
          <a:xfrm>
            <a:off x="5779948" y="1423764"/>
            <a:ext cx="5768584" cy="4790767"/>
          </a:xfrm>
          <a:noFill/>
        </p:spPr>
        <p:txBody>
          <a:bodyPr anchor="ctr">
            <a:normAutofit fontScale="85000" lnSpcReduction="20000"/>
          </a:bodyPr>
          <a:lstStyle/>
          <a:p>
            <a:pPr marL="0" marR="0">
              <a:lnSpc>
                <a:spcPct val="12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17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employer</a:t>
            </a:r>
            <a:r>
              <a:rPr lang="en-US" sz="2400" dirty="0">
                <a:effectLst/>
                <a:latin typeface="Arial" panose="020B0604020202020204" pitchFamily="34" charset="0"/>
                <a:ea typeface="Calibri" panose="020F0502020204030204" pitchFamily="34" charset="0"/>
                <a:cs typeface="Arial" panose="020B0604020202020204" pitchFamily="34" charset="0"/>
              </a:rPr>
              <a:t> group types </a:t>
            </a:r>
          </a:p>
          <a:p>
            <a:pPr marL="457200" lvl="1">
              <a:lnSpc>
                <a:spcPct val="12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2 currently selling 100% to employer group types </a:t>
            </a:r>
          </a:p>
          <a:p>
            <a:pPr marL="457200" lvl="1">
              <a:lnSpc>
                <a:spcPct val="12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Others ranging from 75% - 97% of their group business</a:t>
            </a:r>
          </a:p>
          <a:p>
            <a:pPr marL="227013" marR="0" indent="-227013">
              <a:lnSpc>
                <a:spcPct val="120000"/>
              </a:lnSpc>
              <a:spcBef>
                <a:spcPts val="0"/>
              </a:spcBef>
              <a:spcAft>
                <a:spcPts val="1000"/>
              </a:spcAft>
            </a:pPr>
            <a:r>
              <a:rPr lang="en-US" sz="2400" dirty="0">
                <a:effectLst/>
                <a:latin typeface="Arial" panose="020B0604020202020204" pitchFamily="34" charset="0"/>
                <a:ea typeface="Calibri" panose="020F0502020204030204" pitchFamily="34" charset="0"/>
                <a:cs typeface="Arial" panose="020B0604020202020204" pitchFamily="34" charset="0"/>
              </a:rPr>
              <a:t>15 Companies sell to </a:t>
            </a:r>
            <a:r>
              <a:rPr lang="en-US" sz="2400" b="1" dirty="0">
                <a:effectLst/>
                <a:latin typeface="Arial" panose="020B0604020202020204" pitchFamily="34" charset="0"/>
                <a:ea typeface="Calibri" panose="020F0502020204030204" pitchFamily="34" charset="0"/>
                <a:cs typeface="Arial" panose="020B0604020202020204" pitchFamily="34" charset="0"/>
              </a:rPr>
              <a:t>association</a:t>
            </a:r>
            <a:r>
              <a:rPr lang="en-US" sz="2400" dirty="0">
                <a:effectLst/>
                <a:latin typeface="Arial" panose="020B0604020202020204" pitchFamily="34" charset="0"/>
                <a:ea typeface="Calibri" panose="020F0502020204030204" pitchFamily="34" charset="0"/>
                <a:cs typeface="Arial" panose="020B0604020202020204" pitchFamily="34" charset="0"/>
              </a:rPr>
              <a:t> group types </a:t>
            </a:r>
          </a:p>
          <a:p>
            <a:pPr marL="457200" lvl="1">
              <a:lnSpc>
                <a:spcPct val="12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1 currently selling 100% to association group types</a:t>
            </a:r>
          </a:p>
          <a:p>
            <a:pPr marL="457200" lvl="1">
              <a:lnSpc>
                <a:spcPct val="120000"/>
              </a:lnSpc>
              <a:spcBef>
                <a:spcPts val="0"/>
              </a:spcBef>
              <a:spcAft>
                <a:spcPts val="1000"/>
              </a:spcAft>
            </a:pPr>
            <a:r>
              <a:rPr lang="en-US" dirty="0">
                <a:effectLst/>
                <a:latin typeface="Arial" panose="020B0604020202020204" pitchFamily="34" charset="0"/>
                <a:ea typeface="Calibri" panose="020F0502020204030204" pitchFamily="34" charset="0"/>
                <a:cs typeface="Arial" panose="020B0604020202020204" pitchFamily="34" charset="0"/>
              </a:rPr>
              <a:t>Others ranging from 1% -70% of their group business</a:t>
            </a:r>
          </a:p>
          <a:p>
            <a:pPr marL="287338" indent="-287338">
              <a:lnSpc>
                <a:spcPct val="120000"/>
              </a:lnSpc>
              <a:spcBef>
                <a:spcPts val="0"/>
              </a:spcBef>
              <a:spcAft>
                <a:spcPts val="1000"/>
              </a:spcAft>
            </a:pPr>
            <a:r>
              <a:rPr lang="en-US" sz="2400" dirty="0">
                <a:latin typeface="Arial" panose="020B0604020202020204" pitchFamily="34" charset="0"/>
                <a:ea typeface="Calibri" panose="020F0502020204030204" pitchFamily="34" charset="0"/>
                <a:cs typeface="Arial" panose="020B0604020202020204" pitchFamily="34" charset="0"/>
              </a:rPr>
              <a:t>12 companies sell to </a:t>
            </a:r>
            <a:r>
              <a:rPr lang="en-US" sz="2400" b="1" dirty="0">
                <a:latin typeface="Arial" panose="020B0604020202020204" pitchFamily="34" charset="0"/>
                <a:ea typeface="Calibri" panose="020F0502020204030204" pitchFamily="34" charset="0"/>
                <a:cs typeface="Arial" panose="020B0604020202020204" pitchFamily="34" charset="0"/>
              </a:rPr>
              <a:t>labor union </a:t>
            </a:r>
            <a:r>
              <a:rPr lang="en-US" sz="2400" dirty="0">
                <a:latin typeface="Arial" panose="020B0604020202020204" pitchFamily="34" charset="0"/>
                <a:ea typeface="Calibri" panose="020F0502020204030204" pitchFamily="34" charset="0"/>
                <a:cs typeface="Arial" panose="020B0604020202020204" pitchFamily="34" charset="0"/>
              </a:rPr>
              <a:t>group types ranging from 1% - 10% of their group business</a:t>
            </a:r>
          </a:p>
          <a:p>
            <a:pPr marL="0" marR="0">
              <a:spcBef>
                <a:spcPts val="0"/>
              </a:spcBef>
              <a:spcAft>
                <a:spcPts val="10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endParaRPr lang="en-US" sz="2000" dirty="0"/>
          </a:p>
        </p:txBody>
      </p:sp>
    </p:spTree>
    <p:extLst>
      <p:ext uri="{BB962C8B-B14F-4D97-AF65-F5344CB8AC3E}">
        <p14:creationId xmlns:p14="http://schemas.microsoft.com/office/powerpoint/2010/main" val="247467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Office Theme</Template>
  <TotalTime>74</TotalTime>
  <Words>2350</Words>
  <Application>Microsoft Office PowerPoint</Application>
  <PresentationFormat>Widescreen</PresentationFormat>
  <Paragraphs>218</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Calibri Light</vt:lpstr>
      <vt:lpstr>Office Theme</vt:lpstr>
      <vt:lpstr>SUMMARY OF RESPONSES TO REGULATOR AND INDUSTRY SURVEY RE: GROUP TYPES FOR COMPACT-AUTHORIZED PRODUCTS</vt:lpstr>
      <vt:lpstr>Response Tally</vt:lpstr>
      <vt:lpstr>Association Types</vt:lpstr>
      <vt:lpstr>Labor Union Types</vt:lpstr>
      <vt:lpstr>Trust Types</vt:lpstr>
      <vt:lpstr>Credit Union Types</vt:lpstr>
      <vt:lpstr>Creditor Types</vt:lpstr>
      <vt:lpstr>Other Group Types</vt:lpstr>
      <vt:lpstr>Group Life Insurance Business  Based on Group Type (Industry Survey Responses)</vt:lpstr>
      <vt:lpstr>Group Life Insurance Business  Based on Group Type (Industry Survey Responses)</vt:lpstr>
      <vt:lpstr>Group Disability Income Business  Based on Group Type (Industry Survey Responses)</vt:lpstr>
      <vt:lpstr>Group Disability Income Business  Based on Group Type (Industry Survey Responses)</vt:lpstr>
      <vt:lpstr>Group Annuity Business  Based on Group Type (Industry Survey Responses)</vt:lpstr>
      <vt:lpstr>Group Annuity Business  Based on Group Type (Industry Survey Responses)</vt:lpstr>
      <vt:lpstr>State Filing Process for Group Life Products (Regulator Survey Response)</vt:lpstr>
      <vt:lpstr>State Filing Process for Group Disability  Income Insurance Products (Regulator Survey Response)</vt:lpstr>
      <vt:lpstr>State Filing Process for  Group Annuity Products (Regulator Survey Response)</vt:lpstr>
      <vt:lpstr>Filing for Multiple Group Types (Regulator Survey Response)</vt:lpstr>
      <vt:lpstr>Filing for Multiple Group Types (Industry Survey Response)</vt:lpstr>
      <vt:lpstr>Filing Entire Product for Specific Group (Industry Survey)</vt:lpstr>
      <vt:lpstr>Filing for Approval of Specific Group (Industry Survey)</vt:lpstr>
      <vt:lpstr>Filing for Approval of Specific Group (Industry Survey)</vt:lpstr>
      <vt:lpstr>Issuing Group Products (Industry Survey)</vt:lpstr>
      <vt:lpstr>Post-Approval Review of Group Type (Regulator Survey)</vt:lpstr>
      <vt:lpstr>Special Considerations </vt:lpstr>
      <vt:lpstr>Special Considerations (Regulator Survey) </vt:lpstr>
      <vt:lpstr>Special Considerations (Regulator Survey) </vt:lpstr>
      <vt:lpstr>Special Considerations (Industry Survey) </vt:lpstr>
      <vt:lpstr>Special Considerations (Industry Survey)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RESPONSES TO REGULATOR AND INDUSTRY SURVEY RE: GROUP TYPES FOR COMPACT-AUTHORIZED PRODUCTS</dc:title>
  <dc:creator>Schutter, Karen</dc:creator>
  <cp:lastModifiedBy>Schutter, Karen</cp:lastModifiedBy>
  <cp:revision>8</cp:revision>
  <dcterms:created xsi:type="dcterms:W3CDTF">2020-11-30T15:18:03Z</dcterms:created>
  <dcterms:modified xsi:type="dcterms:W3CDTF">2020-12-01T18:48:26Z</dcterms:modified>
</cp:coreProperties>
</file>