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7" r:id="rId10"/>
    <p:sldId id="264" r:id="rId11"/>
    <p:sldId id="265" r:id="rId12"/>
    <p:sldId id="270"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49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B5CEB-CAB8-4B56-B6A7-D89B11DA61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2BB8090-BB3D-45E0-BD63-C62E5B1EBC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A89A3B2-2716-4AE4-9A7E-F3F2008A5DA4}"/>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5" name="Footer Placeholder 4">
            <a:extLst>
              <a:ext uri="{FF2B5EF4-FFF2-40B4-BE49-F238E27FC236}">
                <a16:creationId xmlns:a16="http://schemas.microsoft.com/office/drawing/2014/main" id="{7564C51C-EFD9-4DA9-B9B8-581FA49A3A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4F3BB8-4FB8-45B8-9FF7-BC0CFEC5733D}"/>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3637463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B3AE0-518F-46F4-8ED0-76663BDE6CD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0F4321-F9C5-448C-992F-68E06CDEA9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C29013-E2E6-4D31-9DC3-21C88E7AE3A3}"/>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5" name="Footer Placeholder 4">
            <a:extLst>
              <a:ext uri="{FF2B5EF4-FFF2-40B4-BE49-F238E27FC236}">
                <a16:creationId xmlns:a16="http://schemas.microsoft.com/office/drawing/2014/main" id="{C84503D1-A2F3-49DE-A578-CAC6D91AEA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3FFA18-E66C-4ADA-8553-0EC9566A30A9}"/>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3311660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874700-6C82-41BD-9951-3F86B9B6F21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227D9F-122C-4B9C-8512-1C645104A92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3323C2-48E7-47E5-A62B-E433E1428894}"/>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5" name="Footer Placeholder 4">
            <a:extLst>
              <a:ext uri="{FF2B5EF4-FFF2-40B4-BE49-F238E27FC236}">
                <a16:creationId xmlns:a16="http://schemas.microsoft.com/office/drawing/2014/main" id="{7F20D08A-D073-4B56-980F-53492D47FB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61883A-EDD1-45A8-93EF-B425E72F9802}"/>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3307991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FB5F8-EA99-4786-8B31-F9B9AC58323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E191B6-6270-46D1-AB01-FA7C9694AF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C7FA11-EE53-4514-8EC9-324FD3A7108D}"/>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5" name="Footer Placeholder 4">
            <a:extLst>
              <a:ext uri="{FF2B5EF4-FFF2-40B4-BE49-F238E27FC236}">
                <a16:creationId xmlns:a16="http://schemas.microsoft.com/office/drawing/2014/main" id="{D00A2068-A952-4632-A2C4-E7E8A4DF13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4DD40B-4B83-4CDC-9387-C908F1D5FBA0}"/>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884079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B3409-69A4-47F0-9617-6FF272D85E4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CC624E3-C215-40DE-9925-F008A5D9AE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8DC902-E960-47FE-B818-E1516BF59125}"/>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5" name="Footer Placeholder 4">
            <a:extLst>
              <a:ext uri="{FF2B5EF4-FFF2-40B4-BE49-F238E27FC236}">
                <a16:creationId xmlns:a16="http://schemas.microsoft.com/office/drawing/2014/main" id="{968C4030-6208-453F-9AB3-4F70BBAFC8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04773C-E653-4856-B3B4-F1B959645AB1}"/>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3090103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2CC5C-9BB3-40A2-B349-423EB5239F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2E8C9A-2A84-416B-A380-E3C488265B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61584C2-EEA8-4D24-98BE-92BE383607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58796D-42F4-489A-9636-D7BCADB28F1E}"/>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6" name="Footer Placeholder 5">
            <a:extLst>
              <a:ext uri="{FF2B5EF4-FFF2-40B4-BE49-F238E27FC236}">
                <a16:creationId xmlns:a16="http://schemas.microsoft.com/office/drawing/2014/main" id="{7CE3C80A-8F66-4A8A-9314-325767F8CF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C7D28B-5A82-4323-85F2-A83DE2EDB8E3}"/>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3229555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70162-F5D7-418B-9AC4-2415623007A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CE15332-42B6-4BBE-A0F9-73EFD3FCB0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FED772-2665-4D36-8D66-471AA980F67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CA806A8-7580-4A8F-BEC3-02F91743EF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25F6EF-3C9F-43EC-9265-CF58E747D7E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6FE2509-C2EE-4A81-81AC-69B1539576B2}"/>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8" name="Footer Placeholder 7">
            <a:extLst>
              <a:ext uri="{FF2B5EF4-FFF2-40B4-BE49-F238E27FC236}">
                <a16:creationId xmlns:a16="http://schemas.microsoft.com/office/drawing/2014/main" id="{F7833F73-61ED-44C4-A03B-63CA0AAD40A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EE3A21C-A06E-4B6A-AF3F-95F8D601AA57}"/>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3444941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0E8ED-9FEC-4EE2-9B03-CA199973FE1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C8522A7-B5A9-4E4F-99D8-4D38A010FDAF}"/>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4" name="Footer Placeholder 3">
            <a:extLst>
              <a:ext uri="{FF2B5EF4-FFF2-40B4-BE49-F238E27FC236}">
                <a16:creationId xmlns:a16="http://schemas.microsoft.com/office/drawing/2014/main" id="{53837E09-3DE4-4C7F-8CB9-4C4E132959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8A13DD9-7608-41C0-AE52-156D5363D327}"/>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302232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7429F9-7A6D-4713-A22B-0E181FED5F1B}"/>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3" name="Footer Placeholder 2">
            <a:extLst>
              <a:ext uri="{FF2B5EF4-FFF2-40B4-BE49-F238E27FC236}">
                <a16:creationId xmlns:a16="http://schemas.microsoft.com/office/drawing/2014/main" id="{B65D9CD4-C061-40EF-90BA-0C992C5C462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57473C-CB3B-4E0F-803E-C0A5CF047755}"/>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1475155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35621-FB2D-4055-9923-AFE47255E6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CC267A4-2936-4A68-B8B7-01C024510D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8FF6B75-7DF3-4F9A-9074-E45B93965C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CE3557-344C-47B5-A3BA-344B00DA0374}"/>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6" name="Footer Placeholder 5">
            <a:extLst>
              <a:ext uri="{FF2B5EF4-FFF2-40B4-BE49-F238E27FC236}">
                <a16:creationId xmlns:a16="http://schemas.microsoft.com/office/drawing/2014/main" id="{6CF3DC29-5D63-4B7C-8C58-B9657F861C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6BDC49-EB8B-472C-BB3A-08ADE5792494}"/>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989931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2339C-4751-44F8-9EC2-1184F56B03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4B47EEE-DB0C-4412-97D1-D476E2B63B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715B426-E0CD-46F9-9E9D-E178253548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7998D3-57C3-42A1-96B0-E6B0FB7B439A}"/>
              </a:ext>
            </a:extLst>
          </p:cNvPr>
          <p:cNvSpPr>
            <a:spLocks noGrp="1"/>
          </p:cNvSpPr>
          <p:nvPr>
            <p:ph type="dt" sz="half" idx="10"/>
          </p:nvPr>
        </p:nvSpPr>
        <p:spPr/>
        <p:txBody>
          <a:bodyPr/>
          <a:lstStyle/>
          <a:p>
            <a:fld id="{7ADC2A52-76CB-4DA1-A234-D9EE3CA8AB59}" type="datetimeFigureOut">
              <a:rPr lang="en-US" smtClean="0"/>
              <a:t>6/11/2020</a:t>
            </a:fld>
            <a:endParaRPr lang="en-US"/>
          </a:p>
        </p:txBody>
      </p:sp>
      <p:sp>
        <p:nvSpPr>
          <p:cNvPr id="6" name="Footer Placeholder 5">
            <a:extLst>
              <a:ext uri="{FF2B5EF4-FFF2-40B4-BE49-F238E27FC236}">
                <a16:creationId xmlns:a16="http://schemas.microsoft.com/office/drawing/2014/main" id="{9A45A404-8F97-480D-BFB5-D0AD91647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B5B28C-876C-41F3-A4FB-1618599A127D}"/>
              </a:ext>
            </a:extLst>
          </p:cNvPr>
          <p:cNvSpPr>
            <a:spLocks noGrp="1"/>
          </p:cNvSpPr>
          <p:nvPr>
            <p:ph type="sldNum" sz="quarter" idx="12"/>
          </p:nvPr>
        </p:nvSpPr>
        <p:spPr/>
        <p:txBody>
          <a:bodyPr/>
          <a:lstStyle/>
          <a:p>
            <a:fld id="{8AB0C569-51B0-4AB2-B90C-6A5FB737525D}" type="slidenum">
              <a:rPr lang="en-US" smtClean="0"/>
              <a:t>‹#›</a:t>
            </a:fld>
            <a:endParaRPr lang="en-US"/>
          </a:p>
        </p:txBody>
      </p:sp>
    </p:spTree>
    <p:extLst>
      <p:ext uri="{BB962C8B-B14F-4D97-AF65-F5344CB8AC3E}">
        <p14:creationId xmlns:p14="http://schemas.microsoft.com/office/powerpoint/2010/main" val="995667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23CED0-A8D7-4B05-9489-90B6C6DE49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050241-1476-4ECC-B4F4-615D3D0BCA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A78EE8-341C-4B08-9F36-03C4C1D113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DC2A52-76CB-4DA1-A234-D9EE3CA8AB59}" type="datetimeFigureOut">
              <a:rPr lang="en-US" smtClean="0"/>
              <a:t>6/11/2020</a:t>
            </a:fld>
            <a:endParaRPr lang="en-US"/>
          </a:p>
        </p:txBody>
      </p:sp>
      <p:sp>
        <p:nvSpPr>
          <p:cNvPr id="5" name="Footer Placeholder 4">
            <a:extLst>
              <a:ext uri="{FF2B5EF4-FFF2-40B4-BE49-F238E27FC236}">
                <a16:creationId xmlns:a16="http://schemas.microsoft.com/office/drawing/2014/main" id="{601CC493-FA90-417F-9EE3-732699CE67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04540B0-96C2-4C04-9A92-35B5A862B7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B0C569-51B0-4AB2-B90C-6A5FB737525D}" type="slidenum">
              <a:rPr lang="en-US" smtClean="0"/>
              <a:t>‹#›</a:t>
            </a:fld>
            <a:endParaRPr lang="en-US"/>
          </a:p>
        </p:txBody>
      </p:sp>
    </p:spTree>
    <p:extLst>
      <p:ext uri="{BB962C8B-B14F-4D97-AF65-F5344CB8AC3E}">
        <p14:creationId xmlns:p14="http://schemas.microsoft.com/office/powerpoint/2010/main" val="857687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www.insurancecompact.or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nsurancecompact.org/documents/l_08_lb_i_wpb_191212.pdf" TargetMode="External"/><Relationship Id="rId2" Type="http://schemas.openxmlformats.org/officeDocument/2006/relationships/hyperlink" Target="https://www.insurancecompact.org/documents/l_08_lb_i_wmdb_191212.pdf" TargetMode="External"/><Relationship Id="rId1" Type="http://schemas.openxmlformats.org/officeDocument/2006/relationships/slideLayout" Target="../slideLayouts/slideLayout2.xml"/><Relationship Id="rId5" Type="http://schemas.openxmlformats.org/officeDocument/2006/relationships/hyperlink" Target="https://www.insurancecompact.org/compact_rlmkng_docket.htm" TargetMode="External"/><Relationship Id="rId4" Type="http://schemas.openxmlformats.org/officeDocument/2006/relationships/hyperlink" Target="https://www.insurancecompact.org/documents/l_08_lb_i_wsc_191212.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Comments@insurancecompact.org" TargetMode="External"/><Relationship Id="rId2" Type="http://schemas.openxmlformats.org/officeDocument/2006/relationships/hyperlink" Target="http://www.insurancecompact.org/compact_rlmkng_docket.htm" TargetMode="External"/><Relationship Id="rId1" Type="http://schemas.openxmlformats.org/officeDocument/2006/relationships/slideLayout" Target="../slideLayouts/slideLayout2.xml"/><Relationship Id="rId5" Type="http://schemas.openxmlformats.org/officeDocument/2006/relationships/hyperlink" Target="mailto:kschutter@insurancecompact.org" TargetMode="External"/><Relationship Id="rId4" Type="http://schemas.openxmlformats.org/officeDocument/2006/relationships/hyperlink" Target="http://www.insurancecompact.or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8C95F-3ADD-4FEC-A6E5-D1E33E602411}"/>
              </a:ext>
            </a:extLst>
          </p:cNvPr>
          <p:cNvSpPr>
            <a:spLocks noGrp="1"/>
          </p:cNvSpPr>
          <p:nvPr>
            <p:ph type="ctrTitle"/>
          </p:nvPr>
        </p:nvSpPr>
        <p:spPr/>
        <p:txBody>
          <a:bodyPr>
            <a:normAutofit/>
          </a:bodyPr>
          <a:lstStyle/>
          <a:p>
            <a:r>
              <a:rPr lang="en-US" sz="4800" dirty="0"/>
              <a:t>COMPACT OFFICE BACKGROUND BRIEFING</a:t>
            </a:r>
          </a:p>
        </p:txBody>
      </p:sp>
      <p:sp>
        <p:nvSpPr>
          <p:cNvPr id="3" name="Subtitle 2">
            <a:extLst>
              <a:ext uri="{FF2B5EF4-FFF2-40B4-BE49-F238E27FC236}">
                <a16:creationId xmlns:a16="http://schemas.microsoft.com/office/drawing/2014/main" id="{C6BF54ED-617B-4B77-BEEB-C5BE5A6D91F9}"/>
              </a:ext>
            </a:extLst>
          </p:cNvPr>
          <p:cNvSpPr>
            <a:spLocks noGrp="1"/>
          </p:cNvSpPr>
          <p:nvPr>
            <p:ph type="subTitle" idx="1"/>
          </p:nvPr>
        </p:nvSpPr>
        <p:spPr/>
        <p:txBody>
          <a:bodyPr/>
          <a:lstStyle/>
          <a:p>
            <a:endParaRPr lang="en-US" sz="3200" dirty="0"/>
          </a:p>
          <a:p>
            <a:r>
              <a:rPr lang="en-US" sz="3200" dirty="0"/>
              <a:t>Rulemaking Notices for Uniform Standards</a:t>
            </a:r>
          </a:p>
          <a:p>
            <a:endParaRPr lang="en-US" dirty="0"/>
          </a:p>
        </p:txBody>
      </p:sp>
    </p:spTree>
    <p:extLst>
      <p:ext uri="{BB962C8B-B14F-4D97-AF65-F5344CB8AC3E}">
        <p14:creationId xmlns:p14="http://schemas.microsoft.com/office/powerpoint/2010/main" val="724020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D460-0C31-40F8-A54E-88A1BB00EC7C}"/>
              </a:ext>
            </a:extLst>
          </p:cNvPr>
          <p:cNvSpPr>
            <a:spLocks noGrp="1"/>
          </p:cNvSpPr>
          <p:nvPr>
            <p:ph type="title"/>
          </p:nvPr>
        </p:nvSpPr>
        <p:spPr/>
        <p:txBody>
          <a:bodyPr/>
          <a:lstStyle/>
          <a:p>
            <a:r>
              <a:rPr lang="en-US" dirty="0"/>
              <a:t>Promulgation of a Uniform Standard</a:t>
            </a:r>
          </a:p>
        </p:txBody>
      </p:sp>
      <p:sp>
        <p:nvSpPr>
          <p:cNvPr id="3" name="Content Placeholder 2">
            <a:extLst>
              <a:ext uri="{FF2B5EF4-FFF2-40B4-BE49-F238E27FC236}">
                <a16:creationId xmlns:a16="http://schemas.microsoft.com/office/drawing/2014/main" id="{C199D2A4-94AF-4491-8AC8-8C7FB4B238D8}"/>
              </a:ext>
            </a:extLst>
          </p:cNvPr>
          <p:cNvSpPr>
            <a:spLocks noGrp="1"/>
          </p:cNvSpPr>
          <p:nvPr>
            <p:ph idx="1"/>
          </p:nvPr>
        </p:nvSpPr>
        <p:spPr/>
        <p:txBody>
          <a:bodyPr>
            <a:normAutofit/>
          </a:bodyPr>
          <a:lstStyle/>
          <a:p>
            <a:r>
              <a:rPr lang="en-US" dirty="0"/>
              <a:t>Operating Procedure for the Implementation of Uniform Product Standards</a:t>
            </a:r>
          </a:p>
          <a:p>
            <a:r>
              <a:rPr lang="en-US" dirty="0"/>
              <a:t>§102 Upon adoption, written notice required to each Commissioner: </a:t>
            </a:r>
          </a:p>
          <a:p>
            <a:pPr marL="457200" lvl="1" indent="0">
              <a:buNone/>
            </a:pPr>
            <a:r>
              <a:rPr lang="en-US" dirty="0"/>
              <a:t>(1) the text of the Uniform Standard; </a:t>
            </a:r>
          </a:p>
          <a:p>
            <a:pPr marL="457200" lvl="1" indent="0">
              <a:buNone/>
            </a:pPr>
            <a:r>
              <a:rPr lang="en-US" dirty="0"/>
              <a:t>(2) the date of adoption by the Commission; </a:t>
            </a:r>
          </a:p>
          <a:p>
            <a:pPr marL="457200" lvl="1" indent="0">
              <a:buNone/>
            </a:pPr>
            <a:r>
              <a:rPr lang="en-US" dirty="0"/>
              <a:t>(3) the effective date of the Uniform Standard; and </a:t>
            </a:r>
          </a:p>
          <a:p>
            <a:pPr marL="457200" lvl="1" indent="0">
              <a:buNone/>
            </a:pPr>
            <a:r>
              <a:rPr lang="en-US" dirty="0"/>
              <a:t>(4) a statement of the right of a Compacting State to opt out of the Uniform Standard pursuant to Article VII, Section 4 of the Compact</a:t>
            </a:r>
          </a:p>
        </p:txBody>
      </p:sp>
    </p:spTree>
    <p:extLst>
      <p:ext uri="{BB962C8B-B14F-4D97-AF65-F5344CB8AC3E}">
        <p14:creationId xmlns:p14="http://schemas.microsoft.com/office/powerpoint/2010/main" val="2981551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CD4AA-9AB3-4503-B0E5-4268BE166D6C}"/>
              </a:ext>
            </a:extLst>
          </p:cNvPr>
          <p:cNvSpPr>
            <a:spLocks noGrp="1"/>
          </p:cNvSpPr>
          <p:nvPr>
            <p:ph type="title"/>
          </p:nvPr>
        </p:nvSpPr>
        <p:spPr>
          <a:xfrm>
            <a:off x="838200" y="365126"/>
            <a:ext cx="10515600" cy="613070"/>
          </a:xfrm>
        </p:spPr>
        <p:txBody>
          <a:bodyPr>
            <a:normAutofit fontScale="90000"/>
          </a:bodyPr>
          <a:lstStyle/>
          <a:p>
            <a:r>
              <a:rPr lang="en-US" dirty="0"/>
              <a:t>Promulgation Notice</a:t>
            </a:r>
          </a:p>
        </p:txBody>
      </p:sp>
      <p:sp>
        <p:nvSpPr>
          <p:cNvPr id="3" name="Content Placeholder 2">
            <a:extLst>
              <a:ext uri="{FF2B5EF4-FFF2-40B4-BE49-F238E27FC236}">
                <a16:creationId xmlns:a16="http://schemas.microsoft.com/office/drawing/2014/main" id="{96AEC513-57A9-499E-AEB6-829E396071E5}"/>
              </a:ext>
            </a:extLst>
          </p:cNvPr>
          <p:cNvSpPr>
            <a:spLocks noGrp="1"/>
          </p:cNvSpPr>
          <p:nvPr>
            <p:ph idx="1"/>
          </p:nvPr>
        </p:nvSpPr>
        <p:spPr>
          <a:xfrm>
            <a:off x="838200" y="978196"/>
            <a:ext cx="10515600" cy="5198767"/>
          </a:xfrm>
        </p:spPr>
        <p:txBody>
          <a:bodyPr>
            <a:normAutofit fontScale="32500" lnSpcReduction="20000"/>
          </a:bodyPr>
          <a:lstStyle/>
          <a:p>
            <a:pPr marL="0" indent="0">
              <a:buNone/>
            </a:pPr>
            <a:r>
              <a:rPr lang="en-US" sz="3300" dirty="0"/>
              <a:t>This Notice is sent to the Commissioners, their Annual Proxy and designated staff as well as their administrative staff. </a:t>
            </a:r>
          </a:p>
          <a:p>
            <a:pPr marL="0" indent="0">
              <a:buNone/>
            </a:pPr>
            <a:endParaRPr lang="en-US" sz="3300" dirty="0"/>
          </a:p>
          <a:p>
            <a:pPr marL="0" indent="0">
              <a:buNone/>
            </a:pPr>
            <a:r>
              <a:rPr lang="en-US" sz="3300" b="1" dirty="0"/>
              <a:t>NOTICE OF PROMULGATION OF UNIFORM STANDARDS</a:t>
            </a:r>
            <a:endParaRPr lang="en-US" sz="3300" dirty="0"/>
          </a:p>
          <a:p>
            <a:pPr marL="0" indent="0">
              <a:lnSpc>
                <a:spcPct val="120000"/>
              </a:lnSpc>
              <a:buNone/>
            </a:pPr>
            <a:r>
              <a:rPr lang="en-US" sz="3300" b="1" dirty="0"/>
              <a:t> TO:                 Members of the Interstate Insurance Product Regulation Commission</a:t>
            </a:r>
            <a:endParaRPr lang="en-US" sz="3300" dirty="0"/>
          </a:p>
          <a:p>
            <a:pPr marL="0" indent="0">
              <a:lnSpc>
                <a:spcPct val="120000"/>
              </a:lnSpc>
              <a:buNone/>
            </a:pPr>
            <a:r>
              <a:rPr lang="en-US" sz="3300" b="1" dirty="0"/>
              <a:t> FROM:           Karen Schutter, Executive Director</a:t>
            </a:r>
            <a:endParaRPr lang="en-US" sz="3300" dirty="0"/>
          </a:p>
          <a:p>
            <a:pPr marL="0" indent="0">
              <a:lnSpc>
                <a:spcPct val="120000"/>
              </a:lnSpc>
              <a:buNone/>
            </a:pPr>
            <a:r>
              <a:rPr lang="en-US" sz="3300" b="1" dirty="0"/>
              <a:t> RE:                 Promulgation of Uniform Standards</a:t>
            </a:r>
            <a:endParaRPr lang="en-US" sz="3300" dirty="0"/>
          </a:p>
          <a:p>
            <a:pPr marL="0" indent="0">
              <a:lnSpc>
                <a:spcPct val="120000"/>
              </a:lnSpc>
              <a:buNone/>
            </a:pPr>
            <a:r>
              <a:rPr lang="en-US" sz="3300" b="1" dirty="0"/>
              <a:t> DATE:            December 30, 2019</a:t>
            </a:r>
            <a:endParaRPr lang="en-US" sz="3300" dirty="0"/>
          </a:p>
          <a:p>
            <a:pPr marL="0" indent="0">
              <a:lnSpc>
                <a:spcPct val="120000"/>
              </a:lnSpc>
              <a:buNone/>
            </a:pPr>
            <a:r>
              <a:rPr lang="en-US" sz="3300" dirty="0"/>
              <a:t>On December 9, 2019, following public comment and public hearings, the Interstate Insurance Product Regulation Commission (Commission) adopted the following new Uniform Standards and amendments to Uniform Standards:</a:t>
            </a:r>
          </a:p>
          <a:p>
            <a:pPr lvl="0"/>
            <a:r>
              <a:rPr lang="en-US" sz="3300" i="1" dirty="0"/>
              <a:t>Amendments to Group Policyholder Application Uniform Standards </a:t>
            </a:r>
            <a:endParaRPr lang="en-US" sz="3300" dirty="0"/>
          </a:p>
          <a:p>
            <a:pPr lvl="0"/>
            <a:r>
              <a:rPr lang="en-US" sz="3300" i="1" dirty="0"/>
              <a:t>Group Annuity Certificate Uniform Standards for Employer Groups</a:t>
            </a:r>
            <a:endParaRPr lang="en-US" sz="3300" dirty="0"/>
          </a:p>
          <a:p>
            <a:pPr lvl="0"/>
            <a:r>
              <a:rPr lang="en-US" sz="3300" i="1" dirty="0"/>
              <a:t>Uniform Standards for Group Guaranteed Interest Contracts for Non-Variable Annuities for Employer Groups</a:t>
            </a:r>
            <a:endParaRPr lang="en-US" sz="3300" dirty="0"/>
          </a:p>
          <a:p>
            <a:pPr marL="0" indent="0">
              <a:buNone/>
            </a:pPr>
            <a:r>
              <a:rPr lang="en-US" sz="3300" dirty="0"/>
              <a:t> These new and amended Uniform Standards are being promulgated on December 30, 2019, to become effective 90 days after promulgation on March 30, 2020. </a:t>
            </a:r>
          </a:p>
          <a:p>
            <a:pPr marL="0" indent="0">
              <a:buNone/>
            </a:pPr>
            <a:r>
              <a:rPr lang="en-US" sz="3300" dirty="0"/>
              <a:t> These Uniform Standards may be found on the Rulemaking Record of the Insurance Compact website (</a:t>
            </a:r>
            <a:r>
              <a:rPr lang="en-US" sz="3300" u="sng" dirty="0">
                <a:hlinkClick r:id="rId2" action="ppaction://hlinkfile"/>
              </a:rPr>
              <a:t>www.insurancecompact.org</a:t>
            </a:r>
            <a:r>
              <a:rPr lang="en-US" sz="3300" dirty="0"/>
              <a:t>).</a:t>
            </a:r>
          </a:p>
          <a:p>
            <a:pPr marL="0" indent="0">
              <a:buNone/>
            </a:pPr>
            <a:r>
              <a:rPr lang="en-US" sz="3300" dirty="0"/>
              <a:t> Under Article VII, Section 4 of the </a:t>
            </a:r>
            <a:r>
              <a:rPr lang="en-US" sz="3300" i="1" dirty="0"/>
              <a:t>Compact Statute</a:t>
            </a:r>
            <a:r>
              <a:rPr lang="en-US" sz="3300" dirty="0"/>
              <a:t>, a Commission Member State may opt out of a Uniform Standard as amended by legislation or by regulation duly promulgated by the state insurance department. If a Commission Member State elects to opt out of a Uniform Standard by regulation, the Member State must give written notice to the Commission of its election to opt out by regulation no later than 10 business days after the Uniform Standard is promulgated and make certain findings as specified in the Compact legislation as enacted by the Member State. </a:t>
            </a:r>
            <a:r>
              <a:rPr lang="en-US" sz="3300" b="1" u="sng" dirty="0"/>
              <a:t>The tenth business day after promulgation of these Uniform Standards is January 14, 2020</a:t>
            </a:r>
            <a:r>
              <a:rPr lang="en-US" sz="3300" u="sng" dirty="0"/>
              <a:t>.</a:t>
            </a:r>
            <a:endParaRPr lang="en-US" sz="3300" dirty="0"/>
          </a:p>
          <a:p>
            <a:pPr marL="0" indent="0">
              <a:buNone/>
            </a:pPr>
            <a:r>
              <a:rPr lang="en-US" sz="3300" dirty="0"/>
              <a:t> Please do not hesitate to contact the Insurance Compact Office at (202) 471-3962 if you have any questions concerning the information noted or require any additional information or assistance.</a:t>
            </a:r>
            <a:endParaRPr lang="en-US" dirty="0"/>
          </a:p>
        </p:txBody>
      </p:sp>
    </p:spTree>
    <p:extLst>
      <p:ext uri="{BB962C8B-B14F-4D97-AF65-F5344CB8AC3E}">
        <p14:creationId xmlns:p14="http://schemas.microsoft.com/office/powerpoint/2010/main" val="2397427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B9A977-5F6F-45C8-A5B3-8A8D8257C32A}"/>
              </a:ext>
            </a:extLst>
          </p:cNvPr>
          <p:cNvSpPr>
            <a:spLocks noGrp="1"/>
          </p:cNvSpPr>
          <p:nvPr>
            <p:ph idx="1"/>
          </p:nvPr>
        </p:nvSpPr>
        <p:spPr/>
        <p:txBody>
          <a:bodyPr/>
          <a:lstStyle/>
          <a:p>
            <a:pPr marL="0" indent="0">
              <a:buNone/>
            </a:pPr>
            <a:endParaRPr lang="en-US" dirty="0"/>
          </a:p>
          <a:p>
            <a:pPr marL="0" indent="0">
              <a:buNone/>
            </a:pPr>
            <a:endParaRPr lang="en-US" dirty="0"/>
          </a:p>
          <a:p>
            <a:pPr marL="0" indent="0" algn="ctr">
              <a:buNone/>
            </a:pPr>
            <a:r>
              <a:rPr lang="en-US" sz="4400" dirty="0"/>
              <a:t>QUESTIONS AND NEXT STEPS</a:t>
            </a:r>
          </a:p>
        </p:txBody>
      </p:sp>
    </p:spTree>
    <p:extLst>
      <p:ext uri="{BB962C8B-B14F-4D97-AF65-F5344CB8AC3E}">
        <p14:creationId xmlns:p14="http://schemas.microsoft.com/office/powerpoint/2010/main" val="1619291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77E57-5768-48B3-928C-107296543860}"/>
              </a:ext>
            </a:extLst>
          </p:cNvPr>
          <p:cNvSpPr>
            <a:spLocks noGrp="1"/>
          </p:cNvSpPr>
          <p:nvPr>
            <p:ph type="title"/>
          </p:nvPr>
        </p:nvSpPr>
        <p:spPr/>
        <p:txBody>
          <a:bodyPr/>
          <a:lstStyle/>
          <a:p>
            <a:r>
              <a:rPr lang="en-US" dirty="0"/>
              <a:t>POSSIBLE NEXT STEPS</a:t>
            </a:r>
          </a:p>
        </p:txBody>
      </p:sp>
      <p:sp>
        <p:nvSpPr>
          <p:cNvPr id="3" name="Content Placeholder 2">
            <a:extLst>
              <a:ext uri="{FF2B5EF4-FFF2-40B4-BE49-F238E27FC236}">
                <a16:creationId xmlns:a16="http://schemas.microsoft.com/office/drawing/2014/main" id="{7AF7FA8B-BFF9-4715-BBE8-CF420AA0BC65}"/>
              </a:ext>
            </a:extLst>
          </p:cNvPr>
          <p:cNvSpPr>
            <a:spLocks noGrp="1"/>
          </p:cNvSpPr>
          <p:nvPr>
            <p:ph idx="1"/>
          </p:nvPr>
        </p:nvSpPr>
        <p:spPr/>
        <p:txBody>
          <a:bodyPr>
            <a:normAutofit lnSpcReduction="10000"/>
          </a:bodyPr>
          <a:lstStyle/>
          <a:p>
            <a:r>
              <a:rPr lang="en-US" dirty="0"/>
              <a:t>Review Rulemaking Rule and Implementation Rule</a:t>
            </a:r>
          </a:p>
          <a:p>
            <a:r>
              <a:rPr lang="en-US" dirty="0"/>
              <a:t>Develop criteria to review Notices </a:t>
            </a:r>
            <a:r>
              <a:rPr lang="en-US" sz="2400" dirty="0"/>
              <a:t>(e.g., does it meet requirements of applicable rule(s), does it notice provide context, is it easy to understand, </a:t>
            </a:r>
            <a:r>
              <a:rPr lang="en-US" sz="2400" dirty="0" err="1"/>
              <a:t>etc</a:t>
            </a:r>
            <a:r>
              <a:rPr lang="en-US" sz="2400" dirty="0"/>
              <a:t>) </a:t>
            </a:r>
            <a:endParaRPr lang="en-US" dirty="0"/>
          </a:p>
          <a:p>
            <a:r>
              <a:rPr lang="en-US" dirty="0"/>
              <a:t>Apply criteria in review of Notices</a:t>
            </a:r>
          </a:p>
          <a:p>
            <a:r>
              <a:rPr lang="en-US" dirty="0"/>
              <a:t>Suggest changes or improvements to Notices</a:t>
            </a:r>
          </a:p>
          <a:p>
            <a:r>
              <a:rPr lang="en-US" dirty="0"/>
              <a:t>Discuss developing uniform template for a Notice(s)</a:t>
            </a:r>
          </a:p>
          <a:p>
            <a:r>
              <a:rPr lang="en-US" dirty="0"/>
              <a:t>Publish recommendation for public comment</a:t>
            </a:r>
          </a:p>
          <a:p>
            <a:r>
              <a:rPr lang="en-US" dirty="0"/>
              <a:t>Finalize and make recommendation to the Management Committee</a:t>
            </a:r>
          </a:p>
          <a:p>
            <a:r>
              <a:rPr lang="en-US" dirty="0"/>
              <a:t>Other steps?</a:t>
            </a:r>
          </a:p>
          <a:p>
            <a:endParaRPr lang="en-US" sz="2400" dirty="0"/>
          </a:p>
        </p:txBody>
      </p:sp>
    </p:spTree>
    <p:extLst>
      <p:ext uri="{BB962C8B-B14F-4D97-AF65-F5344CB8AC3E}">
        <p14:creationId xmlns:p14="http://schemas.microsoft.com/office/powerpoint/2010/main" val="3900890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282D2-9594-49C3-A351-79B896291D55}"/>
              </a:ext>
            </a:extLst>
          </p:cNvPr>
          <p:cNvSpPr>
            <a:spLocks noGrp="1"/>
          </p:cNvSpPr>
          <p:nvPr>
            <p:ph type="title"/>
          </p:nvPr>
        </p:nvSpPr>
        <p:spPr/>
        <p:txBody>
          <a:bodyPr/>
          <a:lstStyle/>
          <a:p>
            <a:r>
              <a:rPr lang="en-US" dirty="0"/>
              <a:t>Compact Rulemaking Rule</a:t>
            </a:r>
          </a:p>
        </p:txBody>
      </p:sp>
      <p:sp>
        <p:nvSpPr>
          <p:cNvPr id="3" name="Content Placeholder 2">
            <a:extLst>
              <a:ext uri="{FF2B5EF4-FFF2-40B4-BE49-F238E27FC236}">
                <a16:creationId xmlns:a16="http://schemas.microsoft.com/office/drawing/2014/main" id="{6FBB7F1B-AD8D-4D72-8653-63A6B184F92C}"/>
              </a:ext>
            </a:extLst>
          </p:cNvPr>
          <p:cNvSpPr>
            <a:spLocks noGrp="1"/>
          </p:cNvSpPr>
          <p:nvPr>
            <p:ph idx="1"/>
          </p:nvPr>
        </p:nvSpPr>
        <p:spPr/>
        <p:txBody>
          <a:bodyPr/>
          <a:lstStyle/>
          <a:p>
            <a:r>
              <a:rPr lang="en-US" dirty="0"/>
              <a:t>Rule for Adoption, Amendment and Repeal of Rules for the Interstate Insurance Product Regulation Commission</a:t>
            </a:r>
          </a:p>
          <a:p>
            <a:r>
              <a:rPr lang="en-US" dirty="0"/>
              <a:t>Referred to as “Rulemaking Rule”</a:t>
            </a:r>
          </a:p>
          <a:p>
            <a:r>
              <a:rPr lang="en-US" dirty="0"/>
              <a:t>Based on the Model State Administrative Procedures Act</a:t>
            </a:r>
          </a:p>
          <a:p>
            <a:r>
              <a:rPr lang="en-US" dirty="0"/>
              <a:t>Developed / amended / recommended by Rulemaking Committee</a:t>
            </a:r>
          </a:p>
          <a:p>
            <a:r>
              <a:rPr lang="en-US" dirty="0"/>
              <a:t>Adopted 2006 and amended in 2008 and 2011</a:t>
            </a:r>
          </a:p>
        </p:txBody>
      </p:sp>
    </p:spTree>
    <p:extLst>
      <p:ext uri="{BB962C8B-B14F-4D97-AF65-F5344CB8AC3E}">
        <p14:creationId xmlns:p14="http://schemas.microsoft.com/office/powerpoint/2010/main" val="1859025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57114-F3CA-4DD6-B7D6-FB8C7F1B6197}"/>
              </a:ext>
            </a:extLst>
          </p:cNvPr>
          <p:cNvSpPr>
            <a:spLocks noGrp="1"/>
          </p:cNvSpPr>
          <p:nvPr>
            <p:ph type="title"/>
          </p:nvPr>
        </p:nvSpPr>
        <p:spPr/>
        <p:txBody>
          <a:bodyPr/>
          <a:lstStyle/>
          <a:p>
            <a:r>
              <a:rPr lang="en-US" dirty="0"/>
              <a:t>Compact Rulemaking Rule</a:t>
            </a:r>
          </a:p>
        </p:txBody>
      </p:sp>
      <p:sp>
        <p:nvSpPr>
          <p:cNvPr id="3" name="Content Placeholder 2">
            <a:extLst>
              <a:ext uri="{FF2B5EF4-FFF2-40B4-BE49-F238E27FC236}">
                <a16:creationId xmlns:a16="http://schemas.microsoft.com/office/drawing/2014/main" id="{F540AFD1-CF49-460E-A081-8838D24915A2}"/>
              </a:ext>
            </a:extLst>
          </p:cNvPr>
          <p:cNvSpPr>
            <a:spLocks noGrp="1"/>
          </p:cNvSpPr>
          <p:nvPr>
            <p:ph idx="1"/>
          </p:nvPr>
        </p:nvSpPr>
        <p:spPr/>
        <p:txBody>
          <a:bodyPr/>
          <a:lstStyle/>
          <a:p>
            <a:r>
              <a:rPr lang="en-US" dirty="0"/>
              <a:t>§102 -- Rulemaking initiated by majority vote of Management Committee</a:t>
            </a:r>
          </a:p>
          <a:p>
            <a:r>
              <a:rPr lang="en-US" dirty="0"/>
              <a:t>§104 – Notice of Proposed Uniform Standard (Standard posted to Docket)</a:t>
            </a:r>
          </a:p>
          <a:p>
            <a:r>
              <a:rPr lang="en-US" dirty="0"/>
              <a:t>§105 – Public Participation</a:t>
            </a:r>
          </a:p>
          <a:p>
            <a:r>
              <a:rPr lang="en-US" dirty="0"/>
              <a:t>§107 – Time and Manner of Approval (notice to legislatures)</a:t>
            </a:r>
          </a:p>
          <a:p>
            <a:r>
              <a:rPr lang="en-US" dirty="0"/>
              <a:t>§111 – Notice to Members re: Adoption of Uniform Standard (Standard posted to Record) </a:t>
            </a:r>
          </a:p>
          <a:p>
            <a:endParaRPr lang="en-US" dirty="0"/>
          </a:p>
        </p:txBody>
      </p:sp>
    </p:spTree>
    <p:extLst>
      <p:ext uri="{BB962C8B-B14F-4D97-AF65-F5344CB8AC3E}">
        <p14:creationId xmlns:p14="http://schemas.microsoft.com/office/powerpoint/2010/main" val="2465890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2F668-3AD5-4E1C-894E-BB52730BBA2B}"/>
              </a:ext>
            </a:extLst>
          </p:cNvPr>
          <p:cNvSpPr>
            <a:spLocks noGrp="1"/>
          </p:cNvSpPr>
          <p:nvPr>
            <p:ph type="title"/>
          </p:nvPr>
        </p:nvSpPr>
        <p:spPr/>
        <p:txBody>
          <a:bodyPr/>
          <a:lstStyle/>
          <a:p>
            <a:r>
              <a:rPr lang="en-US" dirty="0"/>
              <a:t>§104 Notice of Potential Uniform Standard</a:t>
            </a:r>
          </a:p>
        </p:txBody>
      </p:sp>
      <p:sp>
        <p:nvSpPr>
          <p:cNvPr id="3" name="Content Placeholder 2">
            <a:extLst>
              <a:ext uri="{FF2B5EF4-FFF2-40B4-BE49-F238E27FC236}">
                <a16:creationId xmlns:a16="http://schemas.microsoft.com/office/drawing/2014/main" id="{E856328F-CC32-4988-A9B8-A038D9EB5895}"/>
              </a:ext>
            </a:extLst>
          </p:cNvPr>
          <p:cNvSpPr>
            <a:spLocks noGrp="1"/>
          </p:cNvSpPr>
          <p:nvPr>
            <p:ph idx="1"/>
          </p:nvPr>
        </p:nvSpPr>
        <p:spPr/>
        <p:txBody>
          <a:bodyPr>
            <a:normAutofit fontScale="92500" lnSpcReduction="10000"/>
          </a:bodyPr>
          <a:lstStyle/>
          <a:p>
            <a:r>
              <a:rPr lang="en-US" dirty="0"/>
              <a:t>The notice of proposed rule must include: </a:t>
            </a:r>
          </a:p>
          <a:p>
            <a:pPr marL="0" indent="0">
              <a:buNone/>
            </a:pPr>
            <a:r>
              <a:rPr lang="en-US" dirty="0"/>
              <a:t>(1) a short explanation of the purpose of the proposed new or amended rule or the reason for the repeal of an existing rule; </a:t>
            </a:r>
          </a:p>
          <a:p>
            <a:pPr marL="0" indent="0">
              <a:buNone/>
            </a:pPr>
            <a:r>
              <a:rPr lang="en-US" dirty="0"/>
              <a:t>(2) the specific legal authority authorizing the proposed new or amended rule; </a:t>
            </a:r>
          </a:p>
          <a:p>
            <a:pPr marL="0" indent="0">
              <a:buNone/>
            </a:pPr>
            <a:r>
              <a:rPr lang="en-US" dirty="0"/>
              <a:t>(3) the text of the proposed new or amended rule; </a:t>
            </a:r>
          </a:p>
          <a:p>
            <a:pPr marL="0" indent="0">
              <a:buNone/>
            </a:pPr>
            <a:r>
              <a:rPr lang="en-US" dirty="0"/>
              <a:t>(4) where, when, and how persons may present their views on the proposed new or amended rule or the repeal of an existing rule; and </a:t>
            </a:r>
          </a:p>
          <a:p>
            <a:pPr marL="0" indent="0">
              <a:buNone/>
            </a:pPr>
            <a:r>
              <a:rPr lang="en-US" dirty="0"/>
              <a:t>(5) where, when, and how persons may request a public hearing on the proposed new or amended rule or the repeal of an existing rule if the notice does not already provide for one. </a:t>
            </a:r>
          </a:p>
        </p:txBody>
      </p:sp>
    </p:spTree>
    <p:extLst>
      <p:ext uri="{BB962C8B-B14F-4D97-AF65-F5344CB8AC3E}">
        <p14:creationId xmlns:p14="http://schemas.microsoft.com/office/powerpoint/2010/main" val="963091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2A192-BB7E-45EA-84E9-183A16B10B56}"/>
              </a:ext>
            </a:extLst>
          </p:cNvPr>
          <p:cNvSpPr>
            <a:spLocks noGrp="1"/>
          </p:cNvSpPr>
          <p:nvPr>
            <p:ph type="title"/>
          </p:nvPr>
        </p:nvSpPr>
        <p:spPr>
          <a:xfrm>
            <a:off x="838200" y="365126"/>
            <a:ext cx="10515600" cy="901700"/>
          </a:xfrm>
        </p:spPr>
        <p:txBody>
          <a:bodyPr/>
          <a:lstStyle/>
          <a:p>
            <a:r>
              <a:rPr lang="en-US" dirty="0"/>
              <a:t>§104 Notice Text</a:t>
            </a:r>
          </a:p>
        </p:txBody>
      </p:sp>
      <p:sp>
        <p:nvSpPr>
          <p:cNvPr id="3" name="Content Placeholder 2">
            <a:extLst>
              <a:ext uri="{FF2B5EF4-FFF2-40B4-BE49-F238E27FC236}">
                <a16:creationId xmlns:a16="http://schemas.microsoft.com/office/drawing/2014/main" id="{F567E752-C6FA-425F-93B6-E7608D934FE3}"/>
              </a:ext>
            </a:extLst>
          </p:cNvPr>
          <p:cNvSpPr>
            <a:spLocks noGrp="1"/>
          </p:cNvSpPr>
          <p:nvPr>
            <p:ph idx="1"/>
          </p:nvPr>
        </p:nvSpPr>
        <p:spPr>
          <a:xfrm>
            <a:off x="698863" y="1266826"/>
            <a:ext cx="10515600" cy="5226048"/>
          </a:xfrm>
        </p:spPr>
        <p:txBody>
          <a:bodyPr>
            <a:normAutofit fontScale="62500" lnSpcReduction="20000"/>
          </a:bodyPr>
          <a:lstStyle/>
          <a:p>
            <a:pPr marL="0" indent="0">
              <a:buNone/>
            </a:pPr>
            <a:endParaRPr lang="en-US" strike="sngStrike" dirty="0"/>
          </a:p>
          <a:p>
            <a:pPr marL="0" indent="0">
              <a:buNone/>
            </a:pPr>
            <a:r>
              <a:rPr lang="en-US" dirty="0"/>
              <a:t>This is sent via email and is sent to the Commissioners, their staff, industry and consumer representatives as well as the members of the Legislative Committee. </a:t>
            </a:r>
          </a:p>
          <a:p>
            <a:pPr marL="0" indent="0">
              <a:buNone/>
            </a:pPr>
            <a:r>
              <a:rPr lang="en-US" dirty="0"/>
              <a:t>Subject Line: Insurance Compact Public Notice: Publication and Comment</a:t>
            </a:r>
          </a:p>
          <a:p>
            <a:pPr marL="0" indent="0">
              <a:buNone/>
            </a:pPr>
            <a:r>
              <a:rPr lang="en-US" b="1" dirty="0"/>
              <a:t>Publication and Comment</a:t>
            </a:r>
            <a:endParaRPr lang="en-US" dirty="0"/>
          </a:p>
          <a:p>
            <a:endParaRPr lang="en-US" dirty="0"/>
          </a:p>
          <a:p>
            <a:pPr marL="0" indent="0">
              <a:buNone/>
            </a:pPr>
            <a:r>
              <a:rPr lang="en-US" dirty="0"/>
              <a:t>On December 9</a:t>
            </a:r>
            <a:r>
              <a:rPr lang="en-US" baseline="30000" dirty="0"/>
              <a:t>th</a:t>
            </a:r>
            <a:r>
              <a:rPr lang="en-US" dirty="0"/>
              <a:t> the Management Committee of the Interstate Insurance Product Regulation Commission (Insurance Compact) voted to publish for notice and comment the following proposed amendments to Uniform Standards and new Uniform Standards: </a:t>
            </a:r>
          </a:p>
          <a:p>
            <a:pPr marL="0" indent="0">
              <a:buNone/>
            </a:pPr>
            <a:r>
              <a:rPr lang="en-US" dirty="0"/>
              <a:t> </a:t>
            </a:r>
          </a:p>
          <a:p>
            <a:pPr lvl="0"/>
            <a:r>
              <a:rPr lang="en-US" u="sng" dirty="0">
                <a:hlinkClick r:id="rId2"/>
              </a:rPr>
              <a:t>RAUS 2019-3: Additional Standards for Qualifying Events for Waiver of Monthly Deductions Benefits</a:t>
            </a:r>
            <a:endParaRPr lang="en-US" dirty="0"/>
          </a:p>
          <a:p>
            <a:pPr lvl="0"/>
            <a:r>
              <a:rPr lang="en-US" u="sng" dirty="0">
                <a:hlinkClick r:id="rId3"/>
              </a:rPr>
              <a:t>RAUS 2019-4: Additional Standards for Qualifying Events for Waiver of Premium Benefits</a:t>
            </a:r>
            <a:endParaRPr lang="en-US" dirty="0"/>
          </a:p>
          <a:p>
            <a:pPr lvl="0"/>
            <a:r>
              <a:rPr lang="en-US" u="sng" dirty="0">
                <a:hlinkClick r:id="rId4"/>
              </a:rPr>
              <a:t>RNUS 2019-5: Additional Standards for Waiver of Surrender Charge Benefit for Life Insurance</a:t>
            </a:r>
            <a:endParaRPr lang="en-US" dirty="0"/>
          </a:p>
          <a:p>
            <a:pPr marL="0" indent="0">
              <a:buNone/>
            </a:pPr>
            <a:r>
              <a:rPr lang="en-US" dirty="0"/>
              <a:t> </a:t>
            </a:r>
          </a:p>
          <a:p>
            <a:pPr marL="0" indent="0">
              <a:buNone/>
            </a:pPr>
            <a:r>
              <a:rPr lang="en-US" dirty="0"/>
              <a:t>The Management Committee will accept written comments on the proposed uniform standards until February 10, 2020. Further information regarding the proposed uniform standards, including the attached notices, may be found on the “Rulemaking” section of the Insurance Compact’s online </a:t>
            </a:r>
            <a:r>
              <a:rPr lang="en-US" u="sng" dirty="0">
                <a:hlinkClick r:id="rId5"/>
              </a:rPr>
              <a:t>Docket</a:t>
            </a:r>
            <a:r>
              <a:rPr lang="en-US" dirty="0"/>
              <a:t>.</a:t>
            </a:r>
          </a:p>
          <a:p>
            <a:pPr marL="0" indent="0">
              <a:buNone/>
            </a:pPr>
            <a:endParaRPr lang="en-US" dirty="0"/>
          </a:p>
        </p:txBody>
      </p:sp>
    </p:spTree>
    <p:extLst>
      <p:ext uri="{BB962C8B-B14F-4D97-AF65-F5344CB8AC3E}">
        <p14:creationId xmlns:p14="http://schemas.microsoft.com/office/powerpoint/2010/main" val="1953016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E333A-4EE2-43D2-B8EC-A9CC743CA86C}"/>
              </a:ext>
            </a:extLst>
          </p:cNvPr>
          <p:cNvSpPr>
            <a:spLocks noGrp="1"/>
          </p:cNvSpPr>
          <p:nvPr>
            <p:ph type="title"/>
          </p:nvPr>
        </p:nvSpPr>
        <p:spPr/>
        <p:txBody>
          <a:bodyPr/>
          <a:lstStyle/>
          <a:p>
            <a:r>
              <a:rPr lang="en-US" dirty="0"/>
              <a:t>§105 Public Participation</a:t>
            </a:r>
          </a:p>
        </p:txBody>
      </p:sp>
      <p:sp>
        <p:nvSpPr>
          <p:cNvPr id="3" name="Content Placeholder 2">
            <a:extLst>
              <a:ext uri="{FF2B5EF4-FFF2-40B4-BE49-F238E27FC236}">
                <a16:creationId xmlns:a16="http://schemas.microsoft.com/office/drawing/2014/main" id="{69106253-F1AF-405C-ACD1-F8922CDBFEA0}"/>
              </a:ext>
            </a:extLst>
          </p:cNvPr>
          <p:cNvSpPr>
            <a:spLocks noGrp="1"/>
          </p:cNvSpPr>
          <p:nvPr>
            <p:ph idx="1"/>
          </p:nvPr>
        </p:nvSpPr>
        <p:spPr/>
        <p:txBody>
          <a:bodyPr/>
          <a:lstStyle/>
          <a:p>
            <a:r>
              <a:rPr lang="en-US" dirty="0"/>
              <a:t>No less than 60 days written comment period</a:t>
            </a:r>
          </a:p>
          <a:p>
            <a:r>
              <a:rPr lang="en-US" dirty="0"/>
              <a:t>Must hold public hearing if receive written request HOWEVER practice is to always hold public hearing on proposed Uniform Standards</a:t>
            </a:r>
          </a:p>
          <a:p>
            <a:r>
              <a:rPr lang="en-US" dirty="0"/>
              <a:t>Notice of a public hearing must be given at least 20 days before hearing</a:t>
            </a:r>
          </a:p>
          <a:p>
            <a:r>
              <a:rPr lang="en-US" dirty="0"/>
              <a:t>Current practice is to include notice of public </a:t>
            </a:r>
            <a:r>
              <a:rPr lang="en-US"/>
              <a:t>hearing into </a:t>
            </a:r>
            <a:r>
              <a:rPr lang="en-US" dirty="0"/>
              <a:t>the notice of a Management Committee meeting by way of an agenda item</a:t>
            </a:r>
          </a:p>
          <a:p>
            <a:pPr marL="0" indent="0">
              <a:buNone/>
            </a:pPr>
            <a:endParaRPr lang="en-US" dirty="0"/>
          </a:p>
          <a:p>
            <a:endParaRPr lang="en-US" dirty="0"/>
          </a:p>
        </p:txBody>
      </p:sp>
    </p:spTree>
    <p:extLst>
      <p:ext uri="{BB962C8B-B14F-4D97-AF65-F5344CB8AC3E}">
        <p14:creationId xmlns:p14="http://schemas.microsoft.com/office/powerpoint/2010/main" val="1657016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D266C-7437-4836-B987-1A2580456DC4}"/>
              </a:ext>
            </a:extLst>
          </p:cNvPr>
          <p:cNvSpPr>
            <a:spLocks noGrp="1"/>
          </p:cNvSpPr>
          <p:nvPr>
            <p:ph type="title"/>
          </p:nvPr>
        </p:nvSpPr>
        <p:spPr/>
        <p:txBody>
          <a:bodyPr/>
          <a:lstStyle/>
          <a:p>
            <a:r>
              <a:rPr lang="en-US" dirty="0"/>
              <a:t>State Legislative Notice</a:t>
            </a:r>
          </a:p>
        </p:txBody>
      </p:sp>
      <p:sp>
        <p:nvSpPr>
          <p:cNvPr id="3" name="Content Placeholder 2">
            <a:extLst>
              <a:ext uri="{FF2B5EF4-FFF2-40B4-BE49-F238E27FC236}">
                <a16:creationId xmlns:a16="http://schemas.microsoft.com/office/drawing/2014/main" id="{34A0BDED-6047-4D80-A892-77497A156D16}"/>
              </a:ext>
            </a:extLst>
          </p:cNvPr>
          <p:cNvSpPr>
            <a:spLocks noGrp="1"/>
          </p:cNvSpPr>
          <p:nvPr>
            <p:ph idx="1"/>
          </p:nvPr>
        </p:nvSpPr>
        <p:spPr/>
        <p:txBody>
          <a:bodyPr/>
          <a:lstStyle/>
          <a:p>
            <a:r>
              <a:rPr lang="en-US" dirty="0"/>
              <a:t>Art. V, §2K of Bylaws requires written, electronic notice of intent to adopt a Uniform Standard</a:t>
            </a:r>
          </a:p>
          <a:p>
            <a:r>
              <a:rPr lang="en-US" dirty="0"/>
              <a:t>Bylaws require notice sent to:</a:t>
            </a:r>
          </a:p>
          <a:p>
            <a:pPr lvl="1"/>
            <a:r>
              <a:rPr lang="en-US" dirty="0"/>
              <a:t>Presiding officer of each legislative chamber, </a:t>
            </a:r>
          </a:p>
          <a:p>
            <a:pPr lvl="1"/>
            <a:r>
              <a:rPr lang="en-US" dirty="0"/>
              <a:t>Majority and minority leaders of each chamber, and </a:t>
            </a:r>
          </a:p>
          <a:p>
            <a:pPr lvl="1"/>
            <a:r>
              <a:rPr lang="en-US" dirty="0"/>
              <a:t>Chair and ranking member of each committee of jurisdiction</a:t>
            </a:r>
          </a:p>
          <a:p>
            <a:r>
              <a:rPr lang="en-US" dirty="0"/>
              <a:t>Current practice is to send state legislative notice at least 20 days before the date of a meeting of the Management Committee where the public hearing for the Uniform Standard is on the agenda</a:t>
            </a:r>
          </a:p>
        </p:txBody>
      </p:sp>
    </p:spTree>
    <p:extLst>
      <p:ext uri="{BB962C8B-B14F-4D97-AF65-F5344CB8AC3E}">
        <p14:creationId xmlns:p14="http://schemas.microsoft.com/office/powerpoint/2010/main" val="945158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E1FD0-F8E2-4589-A065-26AC5A39A660}"/>
              </a:ext>
            </a:extLst>
          </p:cNvPr>
          <p:cNvSpPr>
            <a:spLocks noGrp="1"/>
          </p:cNvSpPr>
          <p:nvPr>
            <p:ph type="title"/>
          </p:nvPr>
        </p:nvSpPr>
        <p:spPr>
          <a:xfrm>
            <a:off x="838200" y="365125"/>
            <a:ext cx="10515600" cy="666233"/>
          </a:xfrm>
        </p:spPr>
        <p:txBody>
          <a:bodyPr>
            <a:normAutofit fontScale="90000"/>
          </a:bodyPr>
          <a:lstStyle/>
          <a:p>
            <a:r>
              <a:rPr lang="en-US" dirty="0"/>
              <a:t>Legislative Notice</a:t>
            </a:r>
          </a:p>
        </p:txBody>
      </p:sp>
      <p:sp>
        <p:nvSpPr>
          <p:cNvPr id="3" name="Content Placeholder 2">
            <a:extLst>
              <a:ext uri="{FF2B5EF4-FFF2-40B4-BE49-F238E27FC236}">
                <a16:creationId xmlns:a16="http://schemas.microsoft.com/office/drawing/2014/main" id="{F0097675-AA1D-4A62-B0BA-85EA045C4637}"/>
              </a:ext>
            </a:extLst>
          </p:cNvPr>
          <p:cNvSpPr>
            <a:spLocks noGrp="1"/>
          </p:cNvSpPr>
          <p:nvPr>
            <p:ph idx="1"/>
          </p:nvPr>
        </p:nvSpPr>
        <p:spPr>
          <a:xfrm>
            <a:off x="838200" y="1031358"/>
            <a:ext cx="10515600" cy="5145605"/>
          </a:xfrm>
        </p:spPr>
        <p:txBody>
          <a:bodyPr>
            <a:normAutofit fontScale="40000" lnSpcReduction="20000"/>
          </a:bodyPr>
          <a:lstStyle/>
          <a:p>
            <a:pPr marL="0" indent="0">
              <a:buNone/>
            </a:pPr>
            <a:r>
              <a:rPr lang="en-US" dirty="0"/>
              <a:t>This Notice is sent to the Commissioner, the designated legislator verified on an annual basis, and the designated Legislative Liaison for the Department. </a:t>
            </a:r>
          </a:p>
          <a:p>
            <a:pPr marL="0" indent="0">
              <a:buNone/>
            </a:pPr>
            <a:r>
              <a:rPr lang="en-US" b="1" dirty="0"/>
              <a:t>LEGISLATIVE NOTICE</a:t>
            </a:r>
            <a:endParaRPr lang="en-US" dirty="0"/>
          </a:p>
          <a:p>
            <a:pPr marL="0" indent="0">
              <a:buNone/>
            </a:pPr>
            <a:r>
              <a:rPr lang="en-US" b="1" dirty="0"/>
              <a:t>To:</a:t>
            </a:r>
            <a:r>
              <a:rPr lang="en-US" dirty="0"/>
              <a:t>                  </a:t>
            </a:r>
            <a:r>
              <a:rPr lang="en-US" b="1" dirty="0"/>
              <a:t>State Legislative Committees of Insurance Jurisdiction for the Compacting States</a:t>
            </a:r>
            <a:endParaRPr lang="en-US" dirty="0"/>
          </a:p>
          <a:p>
            <a:pPr marL="0" indent="0">
              <a:buNone/>
            </a:pPr>
            <a:r>
              <a:rPr lang="en-US" b="1" dirty="0"/>
              <a:t>From:             Karen Z. Schutter, Executive Director, Interstate Insurance Product Regulation Commission (Insurance Compact)</a:t>
            </a:r>
            <a:endParaRPr lang="en-US" dirty="0"/>
          </a:p>
          <a:p>
            <a:pPr marL="0" indent="0">
              <a:buNone/>
            </a:pPr>
            <a:r>
              <a:rPr lang="en-US" b="1" dirty="0"/>
              <a:t>Date:               February 4, 2020</a:t>
            </a:r>
            <a:endParaRPr lang="en-US" dirty="0"/>
          </a:p>
          <a:p>
            <a:pPr marL="0" indent="0">
              <a:buNone/>
            </a:pPr>
            <a:r>
              <a:rPr lang="en-US" b="1" dirty="0"/>
              <a:t>Subject:          Notice of Intent to Adopt Proposed Uniform Standards </a:t>
            </a:r>
            <a:endParaRPr lang="en-US" dirty="0"/>
          </a:p>
          <a:p>
            <a:pPr marL="0" indent="0">
              <a:buNone/>
            </a:pPr>
            <a:r>
              <a:rPr lang="en-US" dirty="0"/>
              <a:t>The Interstate Insurance Product Regulation Compact, enacted in your state, provides for legislative notice to be sent to the presiding officer, the majority and minority leaders, as well as the chair and ranking member of the committee of jurisdiction for insurance for each legislative chamber in the Compacting States in advance of consideration by the Interstate Insurance Product Regulation Commission (Insurance Compact) of adoption of a uniform standard or amendments thereto. </a:t>
            </a:r>
          </a:p>
          <a:p>
            <a:pPr marL="0" indent="0">
              <a:buNone/>
            </a:pPr>
            <a:r>
              <a:rPr lang="en-US" dirty="0"/>
              <a:t>On behalf of the Insurance Compact, whose members are the chief insurance regulators in the Compacting States, I would like to notify you that the Insurance Compact and its Management Committee are currently conducting a period of public participation regarding proposed amendments to uniform standards and new uniform standards (“proposed uniform standards”). The proposed uniform standards may be viewed by visiting the Insurance Compact’s online Docket (</a:t>
            </a:r>
            <a:r>
              <a:rPr lang="en-US" u="sng" dirty="0">
                <a:hlinkClick r:id="rId2"/>
              </a:rPr>
              <a:t>http://www.insurancecompact.org/compact_rlmkng_docket.htm</a:t>
            </a:r>
            <a:r>
              <a:rPr lang="en-US" dirty="0"/>
              <a:t>), under the Rulemaking Section. </a:t>
            </a:r>
          </a:p>
          <a:p>
            <a:pPr marL="0" indent="0">
              <a:buNone/>
            </a:pPr>
            <a:r>
              <a:rPr lang="en-US" dirty="0"/>
              <a:t>The proposed uniform standards include:</a:t>
            </a:r>
          </a:p>
          <a:p>
            <a:pPr lvl="0"/>
            <a:r>
              <a:rPr lang="en-US" dirty="0"/>
              <a:t>RAUS 2019-3: Additional Standards for Qualifying Events for Waiver of Monthly Deductions Benefits</a:t>
            </a:r>
          </a:p>
          <a:p>
            <a:pPr lvl="0"/>
            <a:r>
              <a:rPr lang="en-US" dirty="0"/>
              <a:t>RAUS 2019-4: Additional Standards for Qualifying Events for Waiver of Premium Benefits</a:t>
            </a:r>
          </a:p>
          <a:p>
            <a:pPr lvl="0"/>
            <a:r>
              <a:rPr lang="en-US" dirty="0"/>
              <a:t>RNUS 2019-5: Additional Standards for Waiver of Surrender Charge Benefit for Life Insurance</a:t>
            </a:r>
          </a:p>
          <a:p>
            <a:pPr marL="0" indent="0">
              <a:buNone/>
            </a:pPr>
            <a:r>
              <a:rPr lang="en-US" dirty="0"/>
              <a:t>The proposed uniform standards were issued for Notice and Comment on December 12, 2019. Written comments will be accepted until February 10, 2020, and should be submitted to </a:t>
            </a:r>
            <a:r>
              <a:rPr lang="en-US" u="sng" dirty="0">
                <a:hlinkClick r:id="rId3"/>
              </a:rPr>
              <a:t>Comments@insurancecompact.org</a:t>
            </a:r>
            <a:r>
              <a:rPr lang="en-US" dirty="0"/>
              <a:t>. A public hearing will be held during a teleconference of the Management Committee on February 24, 2020 to receive public comments from member regulators, the Compact Legislative Committee, Industry and Consumer Advisory Committees, and any interested parties. The proposed uniform standards are expected to be considered for approval by the Management Committee and adoption by the Commission at a joint in-person meeting on Monday, March 23, 2020. For further information about Insurance Compact meetings, please consult the Insurance Compact Event Calendar at </a:t>
            </a:r>
            <a:r>
              <a:rPr lang="en-US" u="sng" dirty="0">
                <a:hlinkClick r:id="rId4"/>
              </a:rPr>
              <a:t>www.insurancecompact.org</a:t>
            </a:r>
            <a:r>
              <a:rPr lang="en-US" dirty="0"/>
              <a:t>.</a:t>
            </a:r>
          </a:p>
          <a:p>
            <a:pPr marL="0" indent="0">
              <a:buNone/>
            </a:pPr>
            <a:r>
              <a:rPr lang="en-US" dirty="0"/>
              <a:t>If you have any questions or feedback, please contact your state’s chief insurance regulator or me at (816) 783-8024 or </a:t>
            </a:r>
            <a:r>
              <a:rPr lang="en-US" u="sng" dirty="0">
                <a:hlinkClick r:id="rId5"/>
              </a:rPr>
              <a:t>kschutter@insurancecompact.org</a:t>
            </a:r>
            <a:r>
              <a:rPr lang="en-US" dirty="0"/>
              <a:t>. Thank you for your support of this important initiative for state-based insurance regulation.</a:t>
            </a:r>
          </a:p>
        </p:txBody>
      </p:sp>
    </p:spTree>
    <p:extLst>
      <p:ext uri="{BB962C8B-B14F-4D97-AF65-F5344CB8AC3E}">
        <p14:creationId xmlns:p14="http://schemas.microsoft.com/office/powerpoint/2010/main" val="1500735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86251-559F-4121-8DD6-6D8DE4747902}"/>
              </a:ext>
            </a:extLst>
          </p:cNvPr>
          <p:cNvSpPr>
            <a:spLocks noGrp="1"/>
          </p:cNvSpPr>
          <p:nvPr>
            <p:ph type="title"/>
          </p:nvPr>
        </p:nvSpPr>
        <p:spPr/>
        <p:txBody>
          <a:bodyPr/>
          <a:lstStyle/>
          <a:p>
            <a:r>
              <a:rPr lang="en-US" dirty="0"/>
              <a:t>§111 Notice of Adoption of Uniform Standard</a:t>
            </a:r>
          </a:p>
        </p:txBody>
      </p:sp>
      <p:sp>
        <p:nvSpPr>
          <p:cNvPr id="3" name="Content Placeholder 2">
            <a:extLst>
              <a:ext uri="{FF2B5EF4-FFF2-40B4-BE49-F238E27FC236}">
                <a16:creationId xmlns:a16="http://schemas.microsoft.com/office/drawing/2014/main" id="{AD4719F0-9C9E-469D-B402-EED6DD0B9FBC}"/>
              </a:ext>
            </a:extLst>
          </p:cNvPr>
          <p:cNvSpPr>
            <a:spLocks noGrp="1"/>
          </p:cNvSpPr>
          <p:nvPr>
            <p:ph idx="1"/>
          </p:nvPr>
        </p:nvSpPr>
        <p:spPr/>
        <p:txBody>
          <a:bodyPr/>
          <a:lstStyle/>
          <a:p>
            <a:r>
              <a:rPr lang="en-US" dirty="0"/>
              <a:t>Current practice is to include notice of Uniform Standard adoption into the notice of a joint Management Committee and/or Commission meeting by way of an agenda item for each body</a:t>
            </a:r>
          </a:p>
          <a:p>
            <a:r>
              <a:rPr lang="en-US" dirty="0"/>
              <a:t>Current practice is to send meeting overview noting any Management Committee and Commission action items to Commissioner/Director/Superintendent or designated proxy(</a:t>
            </a:r>
            <a:r>
              <a:rPr lang="en-US" dirty="0" err="1"/>
              <a:t>ies</a:t>
            </a:r>
            <a:r>
              <a:rPr lang="en-US" dirty="0"/>
              <a:t>)</a:t>
            </a:r>
          </a:p>
          <a:p>
            <a:pPr marL="0" indent="0">
              <a:buNone/>
            </a:pPr>
            <a:endParaRPr lang="en-US" dirty="0"/>
          </a:p>
          <a:p>
            <a:endParaRPr lang="en-US" dirty="0"/>
          </a:p>
        </p:txBody>
      </p:sp>
    </p:spTree>
    <p:extLst>
      <p:ext uri="{BB962C8B-B14F-4D97-AF65-F5344CB8AC3E}">
        <p14:creationId xmlns:p14="http://schemas.microsoft.com/office/powerpoint/2010/main" val="33506490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TotalTime>
  <Words>1630</Words>
  <Application>Microsoft Office PowerPoint</Application>
  <PresentationFormat>Widescreen</PresentationFormat>
  <Paragraphs>100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COMPACT OFFICE BACKGROUND BRIEFING</vt:lpstr>
      <vt:lpstr>Compact Rulemaking Rule</vt:lpstr>
      <vt:lpstr>Compact Rulemaking Rule</vt:lpstr>
      <vt:lpstr>§104 Notice of Potential Uniform Standard</vt:lpstr>
      <vt:lpstr>§104 Notice Text</vt:lpstr>
      <vt:lpstr>§105 Public Participation</vt:lpstr>
      <vt:lpstr>State Legislative Notice</vt:lpstr>
      <vt:lpstr>Legislative Notice</vt:lpstr>
      <vt:lpstr>§111 Notice of Adoption of Uniform Standard</vt:lpstr>
      <vt:lpstr>Promulgation of a Uniform Standard</vt:lpstr>
      <vt:lpstr>Promulgation Notice</vt:lpstr>
      <vt:lpstr>PowerPoint Presentation</vt:lpstr>
      <vt:lpstr>POSSIBLE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COMPACT OFFICE BACKGROUND BRIEFING</dc:title>
  <dc:creator>Schutter, Karen</dc:creator>
  <cp:lastModifiedBy>Schutter, Karen</cp:lastModifiedBy>
  <cp:revision>19</cp:revision>
  <dcterms:created xsi:type="dcterms:W3CDTF">2020-05-31T16:44:49Z</dcterms:created>
  <dcterms:modified xsi:type="dcterms:W3CDTF">2020-06-11T15:43:51Z</dcterms:modified>
</cp:coreProperties>
</file>