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84" r:id="rId4"/>
    <p:sldId id="285" r:id="rId5"/>
    <p:sldId id="286" r:id="rId6"/>
    <p:sldId id="270" r:id="rId7"/>
    <p:sldId id="289" r:id="rId8"/>
    <p:sldId id="275" r:id="rId9"/>
    <p:sldId id="274" r:id="rId10"/>
    <p:sldId id="277" r:id="rId11"/>
    <p:sldId id="266" r:id="rId12"/>
    <p:sldId id="278" r:id="rId13"/>
    <p:sldId id="288" r:id="rId1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30048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130048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130048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130048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130048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130048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130048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130048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130048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bsky, Sara" initials="DS" lastIdx="1" clrIdx="0">
    <p:extLst>
      <p:ext uri="{19B8F6BF-5375-455C-9EA6-DF929625EA0E}">
        <p15:presenceInfo xmlns:p15="http://schemas.microsoft.com/office/powerpoint/2012/main" userId="S::SDubsky@insurancecompact.org::aa0bf1ea-e164-42f5-8a98-359befcaf930" providerId="AD"/>
      </p:ext>
    </p:extLst>
  </p:cmAuthor>
  <p:cmAuthor id="2" name="Schutter, Karen" initials="SK" lastIdx="1" clrIdx="1">
    <p:extLst>
      <p:ext uri="{19B8F6BF-5375-455C-9EA6-DF929625EA0E}">
        <p15:presenceInfo xmlns:p15="http://schemas.microsoft.com/office/powerpoint/2012/main" userId="S::KSchutter@insurancecompact.org::3de291f2-a241-4a7c-8ad7-0328bec162b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660"/>
  </p:normalViewPr>
  <p:slideViewPr>
    <p:cSldViewPr snapToGrid="0">
      <p:cViewPr varScale="1">
        <p:scale>
          <a:sx n="58" d="100"/>
          <a:sy n="58" d="100"/>
        </p:scale>
        <p:origin x="8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govfs01\govvol1\group\CompCom\DATA\Operational%20Materials\Financial\Budget%20Information\2021%20Budget\PP_Graph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govfs01\govvol1\group\CompCom\DATA\Operational%20Materials\Financial\Budget%20Information\2021%20Budget\PP_Graph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govfs01\govvol1\group\CompCom\DATA\Operational%20Materials\Financial\Budget%20Information\2021%20Budget\PP_Graph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govfs01\govvol1\group\CompCom\DATA\Operational%20Materials\Financial\Budget%20Information\2021%20Budget\PP_Graph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govfs01\govvol1\group\CompCom\DATA\Operational%20Materials\Financial\Budget%20Information\2021%20Budget\PP_Graph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govfs01\govvol1\group\CompCom\DATA\Operational%20Materials\Financial\Budget%20Information\2021%20Budget\PP_Graph%20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govfs01\govvol1\group\CompCom\DATA\Operational%20Materials\Financial\Budget%20Information\2021%20Budget\PP_Graph%20Dat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govfs01\govvol1\group\CompCom\DATA\Operational%20Materials\Financial\Budget%20Information\2021%20Budget\PP_Graph%20Dat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govfs01\govvol1\group\CompCom\DATA\Operational%20Materials\Financial\Budget%20Information\2021%20Budget\PP_Graph%20Dat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Sheet4!$A$20</c:f>
              <c:strCache>
                <c:ptCount val="1"/>
                <c:pt idx="0">
                  <c:v>Total Revenues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Sheet4!$B$17:$C$17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Sheet4!$B$20:$C$20</c:f>
              <c:numCache>
                <c:formatCode>_("$"* #,##0_);_("$"* \(#,##0\);_("$"* "-"??_);_(@_)</c:formatCode>
                <c:ptCount val="2"/>
                <c:pt idx="0">
                  <c:v>2890825</c:v>
                </c:pt>
                <c:pt idx="1">
                  <c:v>3008252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20-465D-B383-58CC67691DDA}"/>
            </c:ext>
          </c:extLst>
        </c:ser>
        <c:ser>
          <c:idx val="1"/>
          <c:order val="1"/>
          <c:tx>
            <c:strRef>
              <c:f>Sheet4!$A$21</c:f>
              <c:strCache>
                <c:ptCount val="1"/>
                <c:pt idx="0">
                  <c:v>Expenses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Sheet4!$B$17:$C$17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Sheet4!$B$21:$C$21</c:f>
              <c:numCache>
                <c:formatCode>_("$"* #,##0_);_("$"* \(#,##0\);_("$"* "-"??_);_(@_)</c:formatCode>
                <c:ptCount val="2"/>
                <c:pt idx="0">
                  <c:v>3251572</c:v>
                </c:pt>
                <c:pt idx="1">
                  <c:v>2862577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B20-465D-B383-58CC67691DD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13595456"/>
        <c:axId val="2113223968"/>
      </c:barChart>
      <c:catAx>
        <c:axId val="211359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3223968"/>
        <c:crosses val="autoZero"/>
        <c:auto val="1"/>
        <c:lblAlgn val="ctr"/>
        <c:lblOffset val="100"/>
        <c:noMultiLvlLbl val="0"/>
      </c:catAx>
      <c:valAx>
        <c:axId val="2113223968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359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Product</a:t>
            </a:r>
            <a:r>
              <a:rPr lang="en-US" baseline="0" dirty="0"/>
              <a:t> filing revenue budget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Sheet4!$B$1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Sheet4!$A$2:$A$5</c:f>
              <c:strCache>
                <c:ptCount val="4"/>
                <c:pt idx="0">
                  <c:v>Actuarial Review</c:v>
                </c:pt>
                <c:pt idx="1">
                  <c:v>Non-Actuarial Review</c:v>
                </c:pt>
                <c:pt idx="2">
                  <c:v>Special Service Fees</c:v>
                </c:pt>
                <c:pt idx="3">
                  <c:v>Misc Fees &amp; Interest</c:v>
                </c:pt>
              </c:strCache>
            </c:strRef>
          </c:cat>
          <c:val>
            <c:numRef>
              <c:f>Sheet4!$B$2:$B$5</c:f>
              <c:numCache>
                <c:formatCode>_("$"* #,##0_);_("$"* \(#,##0\);_("$"* "-"??_);_(@_)</c:formatCode>
                <c:ptCount val="4"/>
                <c:pt idx="0">
                  <c:v>962000</c:v>
                </c:pt>
                <c:pt idx="1">
                  <c:v>347400</c:v>
                </c:pt>
                <c:pt idx="2">
                  <c:v>136900</c:v>
                </c:pt>
                <c:pt idx="3">
                  <c:v>93900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CC-44CF-B261-78C8085B73E0}"/>
            </c:ext>
          </c:extLst>
        </c:ser>
        <c:ser>
          <c:idx val="1"/>
          <c:order val="1"/>
          <c:tx>
            <c:strRef>
              <c:f>Sheet4!$C$1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Sheet4!$A$2:$A$5</c:f>
              <c:strCache>
                <c:ptCount val="4"/>
                <c:pt idx="0">
                  <c:v>Actuarial Review</c:v>
                </c:pt>
                <c:pt idx="1">
                  <c:v>Non-Actuarial Review</c:v>
                </c:pt>
                <c:pt idx="2">
                  <c:v>Special Service Fees</c:v>
                </c:pt>
                <c:pt idx="3">
                  <c:v>Misc Fees &amp; Interest</c:v>
                </c:pt>
              </c:strCache>
            </c:strRef>
          </c:cat>
          <c:val>
            <c:numRef>
              <c:f>Sheet4!$C$2:$C$5</c:f>
              <c:numCache>
                <c:formatCode>_("$"* #,##0_);_("$"* \(#,##0\);_("$"* "-"??_);_(@_)</c:formatCode>
                <c:ptCount val="4"/>
                <c:pt idx="0">
                  <c:v>983375</c:v>
                </c:pt>
                <c:pt idx="1">
                  <c:v>364500</c:v>
                </c:pt>
                <c:pt idx="2">
                  <c:v>140850</c:v>
                </c:pt>
                <c:pt idx="3">
                  <c:v>97652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CC-44CF-B261-78C8085B73E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999835840"/>
        <c:axId val="1729875584"/>
      </c:barChart>
      <c:catAx>
        <c:axId val="1999835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9875584"/>
        <c:crosses val="autoZero"/>
        <c:auto val="1"/>
        <c:lblAlgn val="ctr"/>
        <c:lblOffset val="100"/>
        <c:noMultiLvlLbl val="0"/>
      </c:catAx>
      <c:valAx>
        <c:axId val="1729875584"/>
        <c:scaling>
          <c:orientation val="minMax"/>
        </c:scaling>
        <c:delete val="1"/>
        <c:axPos val="l"/>
        <c:numFmt formatCode="_(&quot;$&quot;* #,##0_);_(&quot;$&quot;* \(#,##0\);_(&quot;$&quot;* &quot;-&quot;??_);_(@_)" sourceLinked="1"/>
        <c:majorTickMark val="none"/>
        <c:minorTickMark val="none"/>
        <c:tickLblPos val="nextTo"/>
        <c:crossAx val="1999835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Product filing revenue budget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Sheet4!$B$8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FB6-4814-8B71-116D5F85C6C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FB6-4814-8B71-116D5F85C6C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Sheet4!$A$9:$A$13</c:f>
              <c:strCache>
                <c:ptCount val="5"/>
                <c:pt idx="0">
                  <c:v>Companies PV $1B&gt;</c:v>
                </c:pt>
                <c:pt idx="1">
                  <c:v>Companies PV $50M&gt;</c:v>
                </c:pt>
                <c:pt idx="2">
                  <c:v>Companies PV $50M&lt; &amp; $10M&gt;</c:v>
                </c:pt>
                <c:pt idx="3">
                  <c:v>Companies PV $10M&lt;</c:v>
                </c:pt>
                <c:pt idx="4">
                  <c:v>Update-Only Registration</c:v>
                </c:pt>
              </c:strCache>
            </c:strRef>
          </c:cat>
          <c:val>
            <c:numRef>
              <c:f>Sheet4!$B$9:$B$13</c:f>
              <c:numCache>
                <c:formatCode>_("$"* #,##0_);_("$"* \(#,##0\);_("$"* "-"??_);_(@_)</c:formatCode>
                <c:ptCount val="5"/>
                <c:pt idx="0">
                  <c:v>677500</c:v>
                </c:pt>
                <c:pt idx="1">
                  <c:v>546250</c:v>
                </c:pt>
                <c:pt idx="2">
                  <c:v>85000</c:v>
                </c:pt>
                <c:pt idx="3">
                  <c:v>26875</c:v>
                </c:pt>
                <c:pt idx="4">
                  <c:v>15000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B6-4814-8B71-116D5F85C6C1}"/>
            </c:ext>
          </c:extLst>
        </c:ser>
        <c:ser>
          <c:idx val="1"/>
          <c:order val="1"/>
          <c:tx>
            <c:strRef>
              <c:f>Sheet4!$C$8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>
                  <c15:layout>
                    <c:manualLayout>
                      <c:w val="7.4372752361396163E-2"/>
                      <c:h val="8.805406558227925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0FB6-4814-8B71-116D5F85C6C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FB6-4814-8B71-116D5F85C6C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Sheet4!$A$9:$A$13</c:f>
              <c:strCache>
                <c:ptCount val="5"/>
                <c:pt idx="0">
                  <c:v>Companies PV $1B&gt;</c:v>
                </c:pt>
                <c:pt idx="1">
                  <c:v>Companies PV $50M&gt;</c:v>
                </c:pt>
                <c:pt idx="2">
                  <c:v>Companies PV $50M&lt; &amp; $10M&gt;</c:v>
                </c:pt>
                <c:pt idx="3">
                  <c:v>Companies PV $10M&lt;</c:v>
                </c:pt>
                <c:pt idx="4">
                  <c:v>Update-Only Registration</c:v>
                </c:pt>
              </c:strCache>
            </c:strRef>
          </c:cat>
          <c:val>
            <c:numRef>
              <c:f>Sheet4!$C$9:$C$13</c:f>
              <c:numCache>
                <c:formatCode>_("$"* #,##0_);_("$"* \(#,##0\);_("$"* "-"??_);_(@_)</c:formatCode>
                <c:ptCount val="5"/>
                <c:pt idx="0">
                  <c:v>702500</c:v>
                </c:pt>
                <c:pt idx="1">
                  <c:v>595000</c:v>
                </c:pt>
                <c:pt idx="2">
                  <c:v>90625</c:v>
                </c:pt>
                <c:pt idx="3">
                  <c:v>33750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B6-4814-8B71-116D5F85C6C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793946335"/>
        <c:axId val="1802585711"/>
      </c:barChart>
      <c:catAx>
        <c:axId val="17939463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2585711"/>
        <c:crosses val="autoZero"/>
        <c:auto val="1"/>
        <c:lblAlgn val="ctr"/>
        <c:lblOffset val="100"/>
        <c:noMultiLvlLbl val="0"/>
      </c:catAx>
      <c:valAx>
        <c:axId val="1802585711"/>
        <c:scaling>
          <c:orientation val="minMax"/>
        </c:scaling>
        <c:delete val="1"/>
        <c:axPos val="l"/>
        <c:numFmt formatCode="_(&quot;$&quot;* #,##0_);_(&quot;$&quot;* \(#,##0\);_(&quot;$&quot;* &quot;-&quot;??_);_(@_)" sourceLinked="1"/>
        <c:majorTickMark val="none"/>
        <c:minorTickMark val="none"/>
        <c:tickLblPos val="nextTo"/>
        <c:crossAx val="17939463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 dirty="0"/>
          </a:p>
          <a:p>
            <a:pPr>
              <a:defRPr/>
            </a:pPr>
            <a:endParaRPr lang="en-US" dirty="0"/>
          </a:p>
        </c:rich>
      </c:tx>
      <c:layout>
        <c:manualLayout>
          <c:xMode val="edge"/>
          <c:yMode val="edge"/>
          <c:x val="0.40681233595800531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423097112860893"/>
          <c:y val="0.68832475532876936"/>
          <c:w val="0.72098250218722659"/>
          <c:h val="0.301300492841557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135850120650026E-2"/>
          <c:y val="0.32264696047596503"/>
          <c:w val="0.80972829975869998"/>
          <c:h val="0.5015136885978728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8D47-43A5-9907-68AF24150A1F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8D47-43A5-9907-68AF24150A1F}"/>
              </c:ext>
            </c:extLst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8D47-43A5-9907-68AF24150A1F}"/>
              </c:ext>
            </c:extLst>
          </c:dPt>
          <c:dPt>
            <c:idx val="3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8D47-43A5-9907-68AF24150A1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5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(Sheet1!$A$60:$A$62,Sheet1!$A$67)</c:f>
              <c:strCache>
                <c:ptCount val="4"/>
                <c:pt idx="0">
                  <c:v>Compact Team</c:v>
                </c:pt>
                <c:pt idx="1">
                  <c:v>NAIC Service Fees</c:v>
                </c:pt>
                <c:pt idx="2">
                  <c:v>Professional Services</c:v>
                </c:pt>
                <c:pt idx="3">
                  <c:v>Other Administrative Expenses</c:v>
                </c:pt>
              </c:strCache>
            </c:strRef>
          </c:cat>
          <c:val>
            <c:numRef>
              <c:f>(Sheet1!$D$60:$D$62,Sheet1!$D$67)</c:f>
              <c:numCache>
                <c:formatCode>0%</c:formatCode>
                <c:ptCount val="4"/>
                <c:pt idx="0">
                  <c:v>0.63164742883825187</c:v>
                </c:pt>
                <c:pt idx="1">
                  <c:v>0.14395170093589205</c:v>
                </c:pt>
                <c:pt idx="3">
                  <c:v>0.22440058705982194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47-43A5-9907-68AF24150A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ayout>
        <c:manualLayout>
          <c:xMode val="edge"/>
          <c:yMode val="edge"/>
          <c:x val="0.22249876943757166"/>
          <c:y val="0.81088897320102804"/>
          <c:w val="0.77750123056242837"/>
          <c:h val="0.18911102679897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 dirty="0"/>
          </a:p>
          <a:p>
            <a:pPr>
              <a:defRPr/>
            </a:pPr>
            <a:endParaRPr lang="en-US" dirty="0"/>
          </a:p>
        </c:rich>
      </c:tx>
      <c:layout>
        <c:manualLayout>
          <c:xMode val="edge"/>
          <c:yMode val="edge"/>
          <c:x val="0.40681233595800531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277777777777776E-2"/>
          <c:y val="0.14069191099705131"/>
          <c:w val="0.81388888888888888"/>
          <c:h val="0.5329035085332443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3660-44AA-8208-A3C25CB58CC4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3660-44AA-8208-A3C25CB58CC4}"/>
              </c:ext>
            </c:extLst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3660-44AA-8208-A3C25CB58CC4}"/>
              </c:ext>
            </c:extLst>
          </c:dPt>
          <c:dPt>
            <c:idx val="3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3660-44AA-8208-A3C25CB58CC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5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(Sheet1!$A$79:$A$81,Sheet1!$A$86)</c:f>
              <c:strCache>
                <c:ptCount val="4"/>
                <c:pt idx="0">
                  <c:v>Compact Team</c:v>
                </c:pt>
                <c:pt idx="1">
                  <c:v>NAIC Service Fees</c:v>
                </c:pt>
                <c:pt idx="2">
                  <c:v>Professional Services</c:v>
                </c:pt>
                <c:pt idx="3">
                  <c:v>Other Administrative Expenses</c:v>
                </c:pt>
              </c:strCache>
            </c:strRef>
          </c:cat>
          <c:val>
            <c:numRef>
              <c:f>(Sheet1!$D$79:$D$81,Sheet1!$D$86)</c:f>
              <c:numCache>
                <c:formatCode>0%</c:formatCode>
                <c:ptCount val="4"/>
                <c:pt idx="0">
                  <c:v>0.75946530276281066</c:v>
                </c:pt>
                <c:pt idx="1">
                  <c:v>0.14502476666290495</c:v>
                </c:pt>
                <c:pt idx="3">
                  <c:v>9.5509930574284363E-2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660-44AA-8208-A3C25CB58C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ayout>
        <c:manualLayout>
          <c:xMode val="edge"/>
          <c:yMode val="edge"/>
          <c:x val="0.21518788276465442"/>
          <c:y val="0.7420635886742788"/>
          <c:w val="0.66684645669291343"/>
          <c:h val="0.2471577572540095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46280493650123"/>
          <c:y val="2.8575224292660718E-2"/>
          <c:w val="0.85660143321415794"/>
          <c:h val="0.88495182021177843"/>
        </c:manualLayout>
      </c:layout>
      <c:lineChart>
        <c:grouping val="standard"/>
        <c:varyColors val="0"/>
        <c:ser>
          <c:idx val="0"/>
          <c:order val="0"/>
          <c:tx>
            <c:strRef>
              <c:f>Sheet2!$B$3</c:f>
              <c:strCache>
                <c:ptCount val="1"/>
                <c:pt idx="0">
                  <c:v>2019 Actuals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Sheet2!$A$4:$A$12</c:f>
              <c:strCache>
                <c:ptCount val="9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 </c:v>
                </c:pt>
                <c:pt idx="4">
                  <c:v>May </c:v>
                </c:pt>
                <c:pt idx="5">
                  <c:v>June</c:v>
                </c:pt>
                <c:pt idx="6">
                  <c:v>July </c:v>
                </c:pt>
                <c:pt idx="7">
                  <c:v>August</c:v>
                </c:pt>
                <c:pt idx="8">
                  <c:v>September</c:v>
                </c:pt>
              </c:strCache>
            </c:strRef>
          </c:cat>
          <c:val>
            <c:numRef>
              <c:f>Sheet2!$B$4:$B$12</c:f>
              <c:numCache>
                <c:formatCode>_("$"* #,##0_);_("$"* \(#,##0\);_("$"* "-"??_);_(@_)</c:formatCode>
                <c:ptCount val="9"/>
                <c:pt idx="0">
                  <c:v>1291383.81</c:v>
                </c:pt>
                <c:pt idx="1">
                  <c:v>195403.92</c:v>
                </c:pt>
                <c:pt idx="2">
                  <c:v>194494.89</c:v>
                </c:pt>
                <c:pt idx="3">
                  <c:v>219471.23</c:v>
                </c:pt>
                <c:pt idx="4">
                  <c:v>153812.69</c:v>
                </c:pt>
                <c:pt idx="5">
                  <c:v>187061.79</c:v>
                </c:pt>
                <c:pt idx="6">
                  <c:v>187319.25</c:v>
                </c:pt>
                <c:pt idx="7">
                  <c:v>182105.61</c:v>
                </c:pt>
                <c:pt idx="8">
                  <c:v>155199.70000000001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007-4F69-9F6F-8BC27CCB4A60}"/>
            </c:ext>
          </c:extLst>
        </c:ser>
        <c:ser>
          <c:idx val="1"/>
          <c:order val="1"/>
          <c:tx>
            <c:strRef>
              <c:f>Sheet2!$C$3</c:f>
              <c:strCache>
                <c:ptCount val="1"/>
                <c:pt idx="0">
                  <c:v>2020 Budget</c:v>
                </c:pt>
              </c:strCache>
            </c:strRef>
          </c:tx>
          <c:spPr>
            <a:ln w="38100" cap="rnd">
              <a:solidFill>
                <a:schemeClr val="accent2"/>
              </a:solidFill>
              <a:prstDash val="lg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  <a:prstDash val="lgDashDot"/>
              </a:ln>
              <a:effectLst/>
            </c:spPr>
          </c:marker>
          <c:cat>
            <c:strRef>
              <c:f>Sheet2!$A$4:$A$12</c:f>
              <c:strCache>
                <c:ptCount val="9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 </c:v>
                </c:pt>
                <c:pt idx="4">
                  <c:v>May </c:v>
                </c:pt>
                <c:pt idx="5">
                  <c:v>June</c:v>
                </c:pt>
                <c:pt idx="6">
                  <c:v>July </c:v>
                </c:pt>
                <c:pt idx="7">
                  <c:v>August</c:v>
                </c:pt>
                <c:pt idx="8">
                  <c:v>September</c:v>
                </c:pt>
              </c:strCache>
            </c:strRef>
          </c:cat>
          <c:val>
            <c:numRef>
              <c:f>Sheet2!$C$4:$C$12</c:f>
              <c:numCache>
                <c:formatCode>_("$"* #,##0_);_("$"* \(#,##0\);_("$"* "-"??_);_(@_)</c:formatCode>
                <c:ptCount val="9"/>
                <c:pt idx="0">
                  <c:v>1074316.67</c:v>
                </c:pt>
                <c:pt idx="1">
                  <c:v>204329.17</c:v>
                </c:pt>
                <c:pt idx="2">
                  <c:v>197529.17</c:v>
                </c:pt>
                <c:pt idx="3">
                  <c:v>216229.17</c:v>
                </c:pt>
                <c:pt idx="4">
                  <c:v>197529.17</c:v>
                </c:pt>
                <c:pt idx="5">
                  <c:v>161179.17000000001</c:v>
                </c:pt>
                <c:pt idx="6">
                  <c:v>142429.17000000001</c:v>
                </c:pt>
                <c:pt idx="7">
                  <c:v>166929.17300000001</c:v>
                </c:pt>
                <c:pt idx="8">
                  <c:v>136810.42000000001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007-4F69-9F6F-8BC27CCB4A60}"/>
            </c:ext>
          </c:extLst>
        </c:ser>
        <c:ser>
          <c:idx val="2"/>
          <c:order val="2"/>
          <c:tx>
            <c:strRef>
              <c:f>Sheet2!$D$3</c:f>
              <c:strCache>
                <c:ptCount val="1"/>
                <c:pt idx="0">
                  <c:v>2020 Actuals</c:v>
                </c:pt>
              </c:strCache>
            </c:strRef>
          </c:tx>
          <c:spPr>
            <a:ln w="571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57150">
                <a:solidFill>
                  <a:schemeClr val="accent3"/>
                </a:solidFill>
                <a:prstDash val="sysDash"/>
              </a:ln>
              <a:effectLst/>
            </c:spPr>
          </c:marker>
          <c:cat>
            <c:strRef>
              <c:f>Sheet2!$A$4:$A$12</c:f>
              <c:strCache>
                <c:ptCount val="9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 </c:v>
                </c:pt>
                <c:pt idx="4">
                  <c:v>May </c:v>
                </c:pt>
                <c:pt idx="5">
                  <c:v>June</c:v>
                </c:pt>
                <c:pt idx="6">
                  <c:v>July </c:v>
                </c:pt>
                <c:pt idx="7">
                  <c:v>August</c:v>
                </c:pt>
                <c:pt idx="8">
                  <c:v>September</c:v>
                </c:pt>
              </c:strCache>
            </c:strRef>
          </c:cat>
          <c:val>
            <c:numRef>
              <c:f>Sheet2!$D$4:$D$12</c:f>
              <c:numCache>
                <c:formatCode>_("$"* #,##0_);_("$"* \(#,##0\);_("$"* "-"??_);_(@_)</c:formatCode>
                <c:ptCount val="9"/>
                <c:pt idx="0">
                  <c:v>1225575.8899999999</c:v>
                </c:pt>
                <c:pt idx="1">
                  <c:v>138263.84</c:v>
                </c:pt>
                <c:pt idx="2">
                  <c:v>146578.09</c:v>
                </c:pt>
                <c:pt idx="3">
                  <c:v>176721.45</c:v>
                </c:pt>
                <c:pt idx="4">
                  <c:v>146578.09</c:v>
                </c:pt>
                <c:pt idx="5">
                  <c:v>136485.94</c:v>
                </c:pt>
                <c:pt idx="6">
                  <c:v>111874</c:v>
                </c:pt>
                <c:pt idx="7">
                  <c:v>114603.05</c:v>
                </c:pt>
                <c:pt idx="8">
                  <c:v>147648.89000000001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007-4F69-9F6F-8BC27CCB4A60}"/>
            </c:ext>
          </c:extLst>
        </c:ser>
        <c:ser>
          <c:idx val="3"/>
          <c:order val="3"/>
          <c:tx>
            <c:strRef>
              <c:f>Sheet2!$E$3</c:f>
              <c:strCache>
                <c:ptCount val="1"/>
                <c:pt idx="0">
                  <c:v>2021 Budget</c:v>
                </c:pt>
              </c:strCache>
            </c:strRef>
          </c:tx>
          <c:spPr>
            <a:ln w="28575" cap="rnd">
              <a:solidFill>
                <a:schemeClr val="accent4"/>
              </a:solidFill>
              <a:prstDash val="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  <a:prstDash val="dashDot"/>
              </a:ln>
              <a:effectLst/>
            </c:spPr>
          </c:marker>
          <c:cat>
            <c:strRef>
              <c:f>Sheet2!$A$4:$A$12</c:f>
              <c:strCache>
                <c:ptCount val="9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 </c:v>
                </c:pt>
                <c:pt idx="4">
                  <c:v>May </c:v>
                </c:pt>
                <c:pt idx="5">
                  <c:v>June</c:v>
                </c:pt>
                <c:pt idx="6">
                  <c:v>July </c:v>
                </c:pt>
                <c:pt idx="7">
                  <c:v>August</c:v>
                </c:pt>
                <c:pt idx="8">
                  <c:v>September</c:v>
                </c:pt>
              </c:strCache>
            </c:strRef>
          </c:cat>
          <c:val>
            <c:numRef>
              <c:f>Sheet2!$E$4:$E$12</c:f>
              <c:numCache>
                <c:formatCode>_("$"* #,##0_);_("$"* \(#,##0\);_("$"* "-"??_);_(@_)</c:formatCode>
                <c:ptCount val="9"/>
                <c:pt idx="0">
                  <c:v>1224596</c:v>
                </c:pt>
                <c:pt idx="1">
                  <c:v>163682</c:v>
                </c:pt>
                <c:pt idx="2">
                  <c:v>180745</c:v>
                </c:pt>
                <c:pt idx="3">
                  <c:v>177070</c:v>
                </c:pt>
                <c:pt idx="4">
                  <c:v>174107</c:v>
                </c:pt>
                <c:pt idx="5">
                  <c:v>156782</c:v>
                </c:pt>
                <c:pt idx="6">
                  <c:v>158007</c:v>
                </c:pt>
                <c:pt idx="7">
                  <c:v>181582</c:v>
                </c:pt>
                <c:pt idx="8">
                  <c:v>149917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007-4F69-9F6F-8BC27CCB4A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5208255"/>
        <c:axId val="2055109903"/>
      </c:lineChart>
      <c:catAx>
        <c:axId val="20052082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5109903"/>
        <c:crosses val="autoZero"/>
        <c:auto val="1"/>
        <c:lblAlgn val="ctr"/>
        <c:lblOffset val="100"/>
        <c:noMultiLvlLbl val="0"/>
      </c:catAx>
      <c:valAx>
        <c:axId val="2055109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52082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1767755535092084"/>
          <c:y val="0.41234505653915443"/>
          <c:w val="0.34298680436167084"/>
          <c:h val="0.305348176820012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0.61089</cdr:x>
      <cdr:y>0.74799</cdr:y>
    </cdr:from>
    <cdr:to>
      <cdr:x>0.78367</cdr:x>
      <cdr:y>0.8412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7C86ECF-A040-4C27-91FA-1E1F234B59E2}"/>
            </a:ext>
          </a:extLst>
        </cdr:cNvPr>
        <cdr:cNvSpPr txBox="1"/>
      </cdr:nvSpPr>
      <cdr:spPr>
        <a:xfrm xmlns:a="http://schemas.openxmlformats.org/drawingml/2006/main">
          <a:off x="7230226" y="5499312"/>
          <a:ext cx="2044931" cy="6853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2700" cap="flat">
          <a:noFill/>
          <a:miter lim="400000"/>
        </a:ln>
        <a:effectLst xmlns:a="http://schemas.openxmlformats.org/drawingml/2006/main"/>
        <a:sp3d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none"/>
      </cdr:style>
      <cdr:txBody>
        <a:bodyPr xmlns:a="http://schemas.openxmlformats.org/drawingml/2006/main" rot="0" spcFirstLastPara="1" vertOverflow="clip" horzOverflow="overflow" vert="horz" wrap="square" lIns="65023" tIns="65023" rIns="65023" bIns="65023" numCol="1" spcCol="38100" rtlCol="0" anchor="t">
          <a:spAutoFit/>
        </a:bodyPr>
        <a:lstStyle xmlns:a="http://schemas.openxmlformats.org/drawingml/2006/main"/>
        <a:p xmlns:a="http://schemas.openxmlformats.org/drawingml/2006/main">
          <a:pPr marL="0" marR="0" indent="0" algn="ctr" defTabSz="1300480" rtl="0" fontAlgn="auto" latinLnBrk="0" hangingPunct="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lang="en-US" sz="1800" dirty="0">
              <a:solidFill>
                <a:srgbClr val="000000"/>
              </a:solidFill>
              <a:sym typeface="Calibri"/>
            </a:rPr>
            <a:t>2021: $33,750</a:t>
          </a:r>
        </a:p>
        <a:p xmlns:a="http://schemas.openxmlformats.org/drawingml/2006/main">
          <a:pPr marL="0" marR="0" indent="0" algn="ctr" defTabSz="1300480" rtl="0" fontAlgn="auto" latinLnBrk="0" hangingPunct="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lang="en-US" sz="1800" dirty="0">
              <a:solidFill>
                <a:srgbClr val="000000"/>
              </a:solidFill>
              <a:sym typeface="Calibri"/>
            </a:rPr>
            <a:t>2020: $26,875</a:t>
          </a:r>
          <a:endParaRPr kumimoji="0" lang="en-US" sz="1800" b="0" i="0" u="none" strike="noStrike" cap="none" spc="0" normalizeH="0" baseline="0" dirty="0">
            <a:ln>
              <a:noFill/>
            </a:ln>
            <a:solidFill>
              <a:srgbClr val="000000"/>
            </a:solidFill>
            <a:effectLst/>
            <a:uFillTx/>
            <a:sym typeface="Calibri"/>
          </a:endParaRPr>
        </a:p>
      </cdr:txBody>
    </cdr:sp>
  </cdr:relSizeAnchor>
  <cdr:relSizeAnchor xmlns:cdr="http://schemas.openxmlformats.org/drawingml/2006/chartDrawing">
    <cdr:from>
      <cdr:x>0.81473</cdr:x>
      <cdr:y>0.79774</cdr:y>
    </cdr:from>
    <cdr:to>
      <cdr:x>0.98892</cdr:x>
      <cdr:y>0.85328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62167A3B-D8C9-4E57-AEBE-57ACA8F8C931}"/>
            </a:ext>
          </a:extLst>
        </cdr:cNvPr>
        <cdr:cNvSpPr txBox="1"/>
      </cdr:nvSpPr>
      <cdr:spPr>
        <a:xfrm xmlns:a="http://schemas.openxmlformats.org/drawingml/2006/main">
          <a:off x="9642765" y="5865073"/>
          <a:ext cx="2061557" cy="4083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2700" cap="flat">
          <a:noFill/>
          <a:miter lim="400000"/>
        </a:ln>
        <a:effectLst xmlns:a="http://schemas.openxmlformats.org/drawingml/2006/main"/>
        <a:sp3d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none"/>
      </cdr:style>
      <cdr:txBody>
        <a:bodyPr xmlns:a="http://schemas.openxmlformats.org/drawingml/2006/main" rot="0" spcFirstLastPara="1" vertOverflow="clip" horzOverflow="overflow" vert="horz" wrap="square" lIns="65023" tIns="65023" rIns="65023" bIns="65023" numCol="1" spcCol="38100" rtlCol="0" anchor="t">
          <a:spAutoFit/>
        </a:bodyPr>
        <a:lstStyle xmlns:a="http://schemas.openxmlformats.org/drawingml/2006/main"/>
        <a:p xmlns:a="http://schemas.openxmlformats.org/drawingml/2006/main">
          <a:pPr marL="0" marR="0" indent="0" algn="ctr" defTabSz="1300480" rtl="0" fontAlgn="auto" latinLnBrk="0" hangingPunct="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rPr>
            <a:t>2020: $15,000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300480" latinLnBrk="0">
      <a:defRPr sz="1600">
        <a:latin typeface="+mn-lt"/>
        <a:ea typeface="+mn-ea"/>
        <a:cs typeface="+mn-cs"/>
        <a:sym typeface="Calibri"/>
      </a:defRPr>
    </a:lvl1pPr>
    <a:lvl2pPr indent="228600" defTabSz="1300480" latinLnBrk="0">
      <a:defRPr sz="1600">
        <a:latin typeface="+mn-lt"/>
        <a:ea typeface="+mn-ea"/>
        <a:cs typeface="+mn-cs"/>
        <a:sym typeface="Calibri"/>
      </a:defRPr>
    </a:lvl2pPr>
    <a:lvl3pPr indent="457200" defTabSz="1300480" latinLnBrk="0">
      <a:defRPr sz="1600">
        <a:latin typeface="+mn-lt"/>
        <a:ea typeface="+mn-ea"/>
        <a:cs typeface="+mn-cs"/>
        <a:sym typeface="Calibri"/>
      </a:defRPr>
    </a:lvl3pPr>
    <a:lvl4pPr indent="685800" defTabSz="1300480" latinLnBrk="0">
      <a:defRPr sz="1600">
        <a:latin typeface="+mn-lt"/>
        <a:ea typeface="+mn-ea"/>
        <a:cs typeface="+mn-cs"/>
        <a:sym typeface="Calibri"/>
      </a:defRPr>
    </a:lvl4pPr>
    <a:lvl5pPr indent="914400" defTabSz="1300480" latinLnBrk="0">
      <a:defRPr sz="1600">
        <a:latin typeface="+mn-lt"/>
        <a:ea typeface="+mn-ea"/>
        <a:cs typeface="+mn-cs"/>
        <a:sym typeface="Calibri"/>
      </a:defRPr>
    </a:lvl5pPr>
    <a:lvl6pPr indent="1143000" defTabSz="1300480" latinLnBrk="0">
      <a:defRPr sz="1600">
        <a:latin typeface="+mn-lt"/>
        <a:ea typeface="+mn-ea"/>
        <a:cs typeface="+mn-cs"/>
        <a:sym typeface="Calibri"/>
      </a:defRPr>
    </a:lvl6pPr>
    <a:lvl7pPr indent="1371600" defTabSz="1300480" latinLnBrk="0">
      <a:defRPr sz="1600">
        <a:latin typeface="+mn-lt"/>
        <a:ea typeface="+mn-ea"/>
        <a:cs typeface="+mn-cs"/>
        <a:sym typeface="Calibri"/>
      </a:defRPr>
    </a:lvl7pPr>
    <a:lvl8pPr indent="1600200" defTabSz="1300480" latinLnBrk="0">
      <a:defRPr sz="1600">
        <a:latin typeface="+mn-lt"/>
        <a:ea typeface="+mn-ea"/>
        <a:cs typeface="+mn-cs"/>
        <a:sym typeface="Calibri"/>
      </a:defRPr>
    </a:lvl8pPr>
    <a:lvl9pPr indent="1828800" defTabSz="1300480" latinLnBrk="0">
      <a:defRPr sz="16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/>
          </p:cNvSpPr>
          <p:nvPr>
            <p:ph type="title"/>
          </p:nvPr>
        </p:nvSpPr>
        <p:spPr>
          <a:xfrm>
            <a:off x="9428480" y="390596"/>
            <a:ext cx="2926081" cy="832216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Shape 110"/>
          <p:cNvSpPr>
            <a:spLocks noGrp="1"/>
          </p:cNvSpPr>
          <p:nvPr>
            <p:ph type="body" idx="1"/>
          </p:nvPr>
        </p:nvSpPr>
        <p:spPr>
          <a:xfrm>
            <a:off x="650239" y="390596"/>
            <a:ext cx="8561495" cy="83221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hape 111"/>
          <p:cNvSpPr>
            <a:spLocks noGrp="1"/>
          </p:cNvSpPr>
          <p:nvPr>
            <p:ph type="sldNum" sz="quarter" idx="2"/>
          </p:nvPr>
        </p:nvSpPr>
        <p:spPr>
          <a:xfrm>
            <a:off x="12005833" y="9130186"/>
            <a:ext cx="348727" cy="339202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4334933" y="4259586"/>
            <a:ext cx="8236374" cy="4301908"/>
          </a:xfrm>
          <a:prstGeom prst="rect">
            <a:avLst/>
          </a:prstGeom>
        </p:spPr>
        <p:txBody>
          <a:bodyPr anchor="t"/>
          <a:lstStyle>
            <a:lvl1pPr algn="l">
              <a:defRPr sz="4200" i="1">
                <a:solidFill>
                  <a:srgbClr val="376092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3" name="Shape 33"/>
          <p:cNvSpPr/>
          <p:nvPr/>
        </p:nvSpPr>
        <p:spPr>
          <a:xfrm>
            <a:off x="-36125" y="-36125"/>
            <a:ext cx="3817833" cy="9825851"/>
          </a:xfrm>
          <a:prstGeom prst="rect">
            <a:avLst/>
          </a:prstGeom>
          <a:solidFill>
            <a:srgbClr val="244161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endParaRPr dirty="0"/>
          </a:p>
        </p:txBody>
      </p:sp>
      <p:pic>
        <p:nvPicPr>
          <p:cNvPr id="34" name="icc_logo_white.png"/>
          <p:cNvPicPr>
            <a:picLocks noChangeAspect="1"/>
          </p:cNvPicPr>
          <p:nvPr/>
        </p:nvPicPr>
        <p:blipFill>
          <a:blip r:embed="rId2"/>
          <a:srcRect l="4779" r="4779"/>
          <a:stretch>
            <a:fillRect/>
          </a:stretch>
        </p:blipFill>
        <p:spPr>
          <a:xfrm>
            <a:off x="451185" y="2744390"/>
            <a:ext cx="2843108" cy="4264663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hape 35"/>
          <p:cNvSpPr>
            <a:spLocks noGrp="1"/>
          </p:cNvSpPr>
          <p:nvPr>
            <p:ph type="sldNum" sz="quarter" idx="2"/>
          </p:nvPr>
        </p:nvSpPr>
        <p:spPr>
          <a:xfrm>
            <a:off x="6328036" y="9085030"/>
            <a:ext cx="348728" cy="3392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-36125" y="8626050"/>
            <a:ext cx="13077051" cy="1145613"/>
          </a:xfrm>
          <a:prstGeom prst="rect">
            <a:avLst/>
          </a:prstGeom>
          <a:solidFill>
            <a:srgbClr val="244161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endParaRPr dirty="0"/>
          </a:p>
        </p:txBody>
      </p:sp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50239" y="541866"/>
            <a:ext cx="11704322" cy="7586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650239" y="1733973"/>
            <a:ext cx="11704322" cy="6436926"/>
          </a:xfrm>
          <a:prstGeom prst="rect">
            <a:avLst/>
          </a:prstGeom>
        </p:spPr>
        <p:txBody>
          <a:bodyPr/>
          <a:lstStyle>
            <a:lvl1pPr marL="518160" indent="-518160">
              <a:buClr>
                <a:srgbClr val="244161"/>
              </a:buClr>
              <a:buFontTx/>
              <a:defRPr sz="3400">
                <a:latin typeface="Arial"/>
                <a:ea typeface="Arial"/>
                <a:cs typeface="Arial"/>
                <a:sym typeface="Arial"/>
              </a:defRPr>
            </a:lvl1pPr>
            <a:lvl2pPr marL="899160" indent="-518160">
              <a:buClr>
                <a:srgbClr val="244161"/>
              </a:buClr>
              <a:buFontTx/>
              <a:buChar char="•"/>
              <a:defRPr sz="3400">
                <a:latin typeface="Arial"/>
                <a:ea typeface="Arial"/>
                <a:cs typeface="Arial"/>
                <a:sym typeface="Arial"/>
              </a:defRPr>
            </a:lvl2pPr>
            <a:lvl3pPr marL="1280160" indent="-518160">
              <a:buClr>
                <a:srgbClr val="244161"/>
              </a:buClr>
              <a:buFontTx/>
              <a:defRPr sz="3400">
                <a:latin typeface="Arial"/>
                <a:ea typeface="Arial"/>
                <a:cs typeface="Arial"/>
                <a:sym typeface="Arial"/>
              </a:defRPr>
            </a:lvl3pPr>
            <a:lvl4pPr marL="1661160" indent="-518160">
              <a:buClr>
                <a:srgbClr val="244161"/>
              </a:buClr>
              <a:buFontTx/>
              <a:buChar char="•"/>
              <a:defRPr sz="3400">
                <a:latin typeface="Arial"/>
                <a:ea typeface="Arial"/>
                <a:cs typeface="Arial"/>
                <a:sym typeface="Arial"/>
              </a:defRPr>
            </a:lvl4pPr>
            <a:lvl5pPr marL="2042160" indent="-518160">
              <a:buClr>
                <a:srgbClr val="244161"/>
              </a:buClr>
              <a:buFontTx/>
              <a:buChar char="•"/>
              <a:defRPr sz="3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5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799" y="8966082"/>
            <a:ext cx="1763202" cy="465550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xfrm>
            <a:off x="12233660" y="8991522"/>
            <a:ext cx="422422" cy="414670"/>
          </a:xfrm>
          <a:prstGeom prst="rect">
            <a:avLst/>
          </a:prstGeom>
          <a:ln w="25400">
            <a:solidFill>
              <a:srgbClr val="DEC375"/>
            </a:solidFill>
          </a:ln>
        </p:spPr>
        <p:txBody>
          <a:bodyPr/>
          <a:lstStyle>
            <a:lvl1pPr>
              <a:defRPr sz="1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sz="half" idx="1"/>
          </p:nvPr>
        </p:nvSpPr>
        <p:spPr>
          <a:xfrm>
            <a:off x="650239" y="2275839"/>
            <a:ext cx="5743788" cy="6436927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900"/>
              </a:spcBef>
              <a:defRPr sz="3800"/>
            </a:lvl1pPr>
            <a:lvl2pPr marL="909637" indent="-452437">
              <a:spcBef>
                <a:spcPts val="900"/>
              </a:spcBef>
              <a:defRPr sz="3800"/>
            </a:lvl2pPr>
            <a:lvl3pPr marL="1348739" indent="-434339">
              <a:spcBef>
                <a:spcPts val="900"/>
              </a:spcBef>
              <a:defRPr sz="3800"/>
            </a:lvl3pPr>
            <a:lvl4pPr marL="1854200" indent="-482600">
              <a:spcBef>
                <a:spcPts val="900"/>
              </a:spcBef>
              <a:defRPr sz="3800"/>
            </a:lvl4pPr>
            <a:lvl5pPr marL="2311400" indent="-482600">
              <a:spcBef>
                <a:spcPts val="9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xfrm>
            <a:off x="12005833" y="9130186"/>
            <a:ext cx="348727" cy="339202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sz="quarter" idx="1"/>
          </p:nvPr>
        </p:nvSpPr>
        <p:spPr>
          <a:xfrm>
            <a:off x="650239" y="2183271"/>
            <a:ext cx="5746046" cy="90988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800"/>
              </a:spcBef>
              <a:buSzTx/>
              <a:buFontTx/>
              <a:buNone/>
              <a:defRPr sz="3400" b="1"/>
            </a:lvl1pPr>
            <a:lvl2pPr marL="0" indent="457200">
              <a:spcBef>
                <a:spcPts val="800"/>
              </a:spcBef>
              <a:buSzTx/>
              <a:buFontTx/>
              <a:buNone/>
              <a:defRPr sz="3400" b="1"/>
            </a:lvl2pPr>
            <a:lvl3pPr marL="0" indent="914400">
              <a:spcBef>
                <a:spcPts val="800"/>
              </a:spcBef>
              <a:buSzTx/>
              <a:buFontTx/>
              <a:buNone/>
              <a:defRPr sz="3400" b="1"/>
            </a:lvl3pPr>
            <a:lvl4pPr marL="0" indent="1371600">
              <a:spcBef>
                <a:spcPts val="800"/>
              </a:spcBef>
              <a:buSzTx/>
              <a:buFontTx/>
              <a:buNone/>
              <a:defRPr sz="3400" b="1"/>
            </a:lvl4pPr>
            <a:lvl5pPr marL="0" indent="1828800">
              <a:spcBef>
                <a:spcPts val="800"/>
              </a:spcBef>
              <a:buSzTx/>
              <a:buFontTx/>
              <a:buNone/>
              <a:defRPr sz="3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Shape 64"/>
          <p:cNvSpPr>
            <a:spLocks noGrp="1"/>
          </p:cNvSpPr>
          <p:nvPr>
            <p:ph type="body" sz="quarter" idx="13"/>
          </p:nvPr>
        </p:nvSpPr>
        <p:spPr>
          <a:xfrm>
            <a:off x="6606258" y="2183271"/>
            <a:ext cx="5748303" cy="909885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800"/>
              </a:spcBef>
              <a:buSzTx/>
              <a:buFontTx/>
              <a:buNone/>
              <a:defRPr sz="3400" b="1"/>
            </a:pPr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xfrm>
            <a:off x="12005833" y="9130186"/>
            <a:ext cx="348727" cy="339202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xfrm>
            <a:off x="12005833" y="9130186"/>
            <a:ext cx="348727" cy="339202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>
            <a:off x="650239" y="388337"/>
            <a:ext cx="4278491" cy="1652694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t>Title Text</a:t>
            </a:r>
          </a:p>
        </p:txBody>
      </p:sp>
      <p:sp>
        <p:nvSpPr>
          <p:cNvPr id="81" name="Shape 81"/>
          <p:cNvSpPr>
            <a:spLocks noGrp="1"/>
          </p:cNvSpPr>
          <p:nvPr>
            <p:ph type="body" idx="1"/>
          </p:nvPr>
        </p:nvSpPr>
        <p:spPr>
          <a:xfrm>
            <a:off x="5084515" y="388337"/>
            <a:ext cx="7270046" cy="832442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hape 82"/>
          <p:cNvSpPr>
            <a:spLocks noGrp="1"/>
          </p:cNvSpPr>
          <p:nvPr>
            <p:ph type="body" sz="half" idx="13"/>
          </p:nvPr>
        </p:nvSpPr>
        <p:spPr>
          <a:xfrm>
            <a:off x="650239" y="2041031"/>
            <a:ext cx="4278491" cy="667173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400"/>
              </a:spcBef>
              <a:buSzTx/>
              <a:buFontTx/>
              <a:buNone/>
              <a:defRPr sz="1800"/>
            </a:pPr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xfrm>
            <a:off x="12005833" y="9130186"/>
            <a:ext cx="348727" cy="339202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xfrm>
            <a:off x="2549031" y="6827519"/>
            <a:ext cx="7802882" cy="806029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t>Title Text</a:t>
            </a:r>
          </a:p>
        </p:txBody>
      </p:sp>
      <p:sp>
        <p:nvSpPr>
          <p:cNvPr id="91" name="Shape 91"/>
          <p:cNvSpPr>
            <a:spLocks noGrp="1"/>
          </p:cNvSpPr>
          <p:nvPr>
            <p:ph type="pic" sz="half" idx="13"/>
          </p:nvPr>
        </p:nvSpPr>
        <p:spPr>
          <a:xfrm>
            <a:off x="2549031" y="871502"/>
            <a:ext cx="7802882" cy="585216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2549031" y="7633547"/>
            <a:ext cx="7802882" cy="114469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SzTx/>
              <a:buFontTx/>
              <a:buNone/>
              <a:defRPr sz="1800"/>
            </a:lvl1pPr>
            <a:lvl2pPr marL="0" indent="457200">
              <a:spcBef>
                <a:spcPts val="400"/>
              </a:spcBef>
              <a:buSzTx/>
              <a:buFontTx/>
              <a:buNone/>
              <a:defRPr sz="1800"/>
            </a:lvl2pPr>
            <a:lvl3pPr marL="0" indent="914400">
              <a:spcBef>
                <a:spcPts val="400"/>
              </a:spcBef>
              <a:buSzTx/>
              <a:buFontTx/>
              <a:buNone/>
              <a:defRPr sz="1800"/>
            </a:lvl3pPr>
            <a:lvl4pPr marL="0" indent="1371600">
              <a:spcBef>
                <a:spcPts val="400"/>
              </a:spcBef>
              <a:buSzTx/>
              <a:buFontTx/>
              <a:buNone/>
              <a:defRPr sz="1800"/>
            </a:lvl4pPr>
            <a:lvl5pPr marL="0" indent="1828800">
              <a:spcBef>
                <a:spcPts val="400"/>
              </a:spcBef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xfrm>
            <a:off x="12005833" y="9130186"/>
            <a:ext cx="348727" cy="339202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1" name="Shape 101"/>
          <p:cNvSpPr>
            <a:spLocks noGrp="1"/>
          </p:cNvSpPr>
          <p:nvPr>
            <p:ph type="body" idx="1"/>
          </p:nvPr>
        </p:nvSpPr>
        <p:spPr>
          <a:xfrm>
            <a:off x="650239" y="2275839"/>
            <a:ext cx="11704322" cy="6436927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Shape 102"/>
          <p:cNvSpPr>
            <a:spLocks noGrp="1"/>
          </p:cNvSpPr>
          <p:nvPr>
            <p:ph type="sldNum" sz="quarter" idx="2"/>
          </p:nvPr>
        </p:nvSpPr>
        <p:spPr>
          <a:xfrm>
            <a:off x="12005833" y="9130186"/>
            <a:ext cx="348727" cy="339202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705" y="-88054"/>
            <a:ext cx="13003390" cy="9929708"/>
          </a:xfrm>
          <a:prstGeom prst="rect">
            <a:avLst/>
          </a:prstGeom>
          <a:solidFill>
            <a:srgbClr val="244161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endParaRPr dirty="0"/>
          </a:p>
        </p:txBody>
      </p:sp>
      <p:pic>
        <p:nvPicPr>
          <p:cNvPr id="3" name="icc_logo_white.png"/>
          <p:cNvPicPr>
            <a:picLocks noChangeAspect="1"/>
          </p:cNvPicPr>
          <p:nvPr/>
        </p:nvPicPr>
        <p:blipFill>
          <a:blip r:embed="rId12"/>
          <a:srcRect l="4779" r="4779"/>
          <a:stretch>
            <a:fillRect/>
          </a:stretch>
        </p:blipFill>
        <p:spPr>
          <a:xfrm>
            <a:off x="4218940" y="1451751"/>
            <a:ext cx="4566890" cy="685033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5023" tIns="65023" rIns="65023" bIns="65023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5023" tIns="65023" rIns="65023" bIns="65023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6342126" y="9130186"/>
            <a:ext cx="348727" cy="339202"/>
          </a:xfrm>
          <a:prstGeom prst="rect">
            <a:avLst/>
          </a:prstGeom>
          <a:ln w="12700">
            <a:miter lim="400000"/>
          </a:ln>
        </p:spPr>
        <p:txBody>
          <a:bodyPr wrap="none" lIns="65023" tIns="65023" rIns="65023" bIns="65023" anchor="ctr">
            <a:spAutoFit/>
          </a:bodyPr>
          <a:lstStyle>
            <a:lvl1pPr algn="ctr">
              <a:defRPr sz="16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471487" marR="0" indent="-471487" algn="l" defTabSz="130048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906235" marR="0" indent="-449035" algn="l" defTabSz="130048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–"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333500" marR="0" indent="-419100" algn="l" defTabSz="130048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874520" marR="0" indent="-502920" algn="l" defTabSz="130048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–"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331720" marR="0" indent="-502920" algn="l" defTabSz="130048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»"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788920" marR="0" indent="-502920" algn="l" defTabSz="130048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246120" marR="0" indent="-502920" algn="l" defTabSz="130048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703320" marR="0" indent="-502920" algn="l" defTabSz="130048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160520" marR="0" indent="-502920" algn="l" defTabSz="130048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130048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CC262-7015-4E9C-98E7-AE8FA5C09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2021 Expenses &amp; Liabilities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122637-4633-4B62-890C-654FAD5E5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0239" y="1733972"/>
            <a:ext cx="11704322" cy="6911263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A943D8F9-FEAA-4443-ABEB-A0937110B342}"/>
              </a:ext>
            </a:extLst>
          </p:cNvPr>
          <p:cNvSpPr/>
          <p:nvPr/>
        </p:nvSpPr>
        <p:spPr>
          <a:xfrm>
            <a:off x="650240" y="1588198"/>
            <a:ext cx="7512858" cy="1877435"/>
          </a:xfrm>
          <a:prstGeom prst="homePlate">
            <a:avLst/>
          </a:prstGeom>
          <a:solidFill>
            <a:srgbClr val="FFFFFF"/>
          </a:solidFill>
          <a:ln w="508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5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$2,862,577 + $274,300</a:t>
            </a:r>
          </a:p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5500" b="1" dirty="0"/>
              <a:t>Expenses</a:t>
            </a:r>
            <a:endParaRPr kumimoji="0" lang="en-US" sz="5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77D2D58D-9DA6-4D0C-89AF-B95DDE921DB5}"/>
              </a:ext>
            </a:extLst>
          </p:cNvPr>
          <p:cNvSpPr/>
          <p:nvPr/>
        </p:nvSpPr>
        <p:spPr>
          <a:xfrm>
            <a:off x="1246905" y="3827510"/>
            <a:ext cx="5636029" cy="500648"/>
          </a:xfrm>
          <a:prstGeom prst="homePlat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ctr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$2,382,350 = Compact Team*</a:t>
            </a:r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950AAA8D-3500-4AB0-B6B9-DBFE4B244452}"/>
              </a:ext>
            </a:extLst>
          </p:cNvPr>
          <p:cNvSpPr/>
          <p:nvPr/>
        </p:nvSpPr>
        <p:spPr>
          <a:xfrm>
            <a:off x="1246903" y="5040860"/>
            <a:ext cx="5636029" cy="500648"/>
          </a:xfrm>
          <a:prstGeom prst="homePlat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ctr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$299,603 = Other Administrative Expenses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36E83449-A0CE-4406-B1C6-A65988095E30}"/>
              </a:ext>
            </a:extLst>
          </p:cNvPr>
          <p:cNvGraphicFramePr>
            <a:graphicFrameLocks/>
          </p:cNvGraphicFramePr>
          <p:nvPr/>
        </p:nvGraphicFramePr>
        <p:xfrm>
          <a:off x="7782560" y="1300480"/>
          <a:ext cx="4572000" cy="716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2170957-85EE-412C-9279-748DCB808C7C}"/>
              </a:ext>
            </a:extLst>
          </p:cNvPr>
          <p:cNvSpPr txBox="1"/>
          <p:nvPr/>
        </p:nvSpPr>
        <p:spPr>
          <a:xfrm>
            <a:off x="636384" y="7346973"/>
            <a:ext cx="7812117" cy="17317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t">
            <a:spAutoFit/>
          </a:bodyPr>
          <a:lstStyle/>
          <a:p>
            <a:r>
              <a:rPr lang="en-US" sz="2000" dirty="0"/>
              <a:t>* This includes the full-time consultant service fees. </a:t>
            </a:r>
          </a:p>
          <a:p>
            <a:r>
              <a:rPr lang="en-US" sz="2000" dirty="0"/>
              <a:t>**NAIC Service Fees includes the repayment on the LOC as well as service fees paid annually to the NAIC and the Adjustable Administrative Service Fee</a:t>
            </a:r>
          </a:p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ED230A4B-6C27-44D2-A385-BB33E912C5D8}"/>
              </a:ext>
            </a:extLst>
          </p:cNvPr>
          <p:cNvSpPr/>
          <p:nvPr/>
        </p:nvSpPr>
        <p:spPr>
          <a:xfrm>
            <a:off x="1246903" y="4434185"/>
            <a:ext cx="5636029" cy="500648"/>
          </a:xfrm>
          <a:prstGeom prst="homePlat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ctr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$454,925 = Payments to the NAIC**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4B37B4F3-FD01-4CAD-9B0A-C6D0509842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1710260"/>
              </p:ext>
            </p:extLst>
          </p:nvPr>
        </p:nvGraphicFramePr>
        <p:xfrm>
          <a:off x="7796416" y="1443488"/>
          <a:ext cx="4572000" cy="6982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4068849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648393" y="166868"/>
            <a:ext cx="11475260" cy="151755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936345">
              <a:defRPr sz="4464"/>
            </a:pPr>
            <a:r>
              <a:rPr lang="en-US" sz="5600" dirty="0"/>
              <a:t>2020 VS. 2021 Annual Revenue  </a:t>
            </a:r>
            <a:br>
              <a:rPr lang="en-US" sz="5600" dirty="0"/>
            </a:br>
            <a:r>
              <a:rPr lang="en-US" sz="2800" dirty="0"/>
              <a:t>(Actuals and Budget)</a:t>
            </a:r>
            <a:endParaRPr sz="2800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0DD5F08-823B-49C7-BB88-C72381A113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8877875"/>
              </p:ext>
            </p:extLst>
          </p:nvPr>
        </p:nvGraphicFramePr>
        <p:xfrm>
          <a:off x="648393" y="964276"/>
          <a:ext cx="11704322" cy="7647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87191892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650239" y="957297"/>
            <a:ext cx="11704322" cy="758615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936345">
              <a:defRPr sz="4464"/>
            </a:pPr>
            <a:r>
              <a:rPr lang="en-US" sz="5600" dirty="0"/>
              <a:t>2020 VS. 2021 Annual Budget</a:t>
            </a:r>
            <a:endParaRPr sz="56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A76854-9525-4542-B3E1-EA0B2DF7B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0239" y="2359377"/>
            <a:ext cx="11704322" cy="5687343"/>
          </a:xfrm>
        </p:spPr>
        <p:txBody>
          <a:bodyPr/>
          <a:lstStyle/>
          <a:p>
            <a:r>
              <a:rPr lang="en-US" dirty="0"/>
              <a:t>Making ERP permanent  = $128,550</a:t>
            </a:r>
          </a:p>
          <a:p>
            <a:r>
              <a:rPr lang="en-US" dirty="0"/>
              <a:t>Reduction in Expenses attributed to:</a:t>
            </a:r>
          </a:p>
          <a:p>
            <a:pPr lvl="2">
              <a:buFont typeface="+mj-lt"/>
              <a:buAutoNum type="arabicPeriod"/>
            </a:pPr>
            <a:r>
              <a:rPr lang="en-US" dirty="0"/>
              <a:t>Completion of the Governance Review and Business Assessment</a:t>
            </a:r>
          </a:p>
          <a:p>
            <a:pPr lvl="2">
              <a:buFont typeface="+mj-lt"/>
              <a:buAutoNum type="arabicPeriod"/>
            </a:pPr>
            <a:r>
              <a:rPr lang="en-US" dirty="0"/>
              <a:t>During the renegotiation of the terms associated with the repayment of the Line of Credit, Interest Expense will not accrue</a:t>
            </a:r>
          </a:p>
        </p:txBody>
      </p:sp>
    </p:spTree>
    <p:extLst>
      <p:ext uri="{BB962C8B-B14F-4D97-AF65-F5344CB8AC3E}">
        <p14:creationId xmlns:p14="http://schemas.microsoft.com/office/powerpoint/2010/main" val="418341317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C8865-54B7-44D8-9F62-52B5E53FE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Possible Changes to Budget in 2021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14FA5-A910-45DE-BFFD-5708D412EC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Possible funding needed for website improvements and redesign </a:t>
            </a:r>
          </a:p>
          <a:p>
            <a:r>
              <a:rPr lang="en-US" dirty="0"/>
              <a:t>Possible funding needed to implement governance review recommendations</a:t>
            </a:r>
          </a:p>
          <a:p>
            <a:r>
              <a:rPr lang="en-US" dirty="0"/>
              <a:t>Possible funding needed to implement business assessment recommendation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u="sng" dirty="0"/>
              <a:t>SEPARATE FUNDING REQUESTS WILL BE MADE in 2021, IF NEEDED, TO FINANCE COMMITTEE FOR RECOMMENDATION TO MANAGEMENT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44741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21">
            <a:extLst>
              <a:ext uri="{FF2B5EF4-FFF2-40B4-BE49-F238E27FC236}">
                <a16:creationId xmlns:a16="http://schemas.microsoft.com/office/drawing/2014/main" id="{40B9A49F-26C5-445C-A82F-1F1ED9461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5463" y="723900"/>
            <a:ext cx="8235950" cy="83058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br>
              <a:rPr lang="en-US" sz="6600" i="0" dirty="0"/>
            </a:br>
            <a:br>
              <a:rPr lang="en-US" sz="6600" i="0" dirty="0"/>
            </a:br>
            <a:r>
              <a:rPr lang="en-US" sz="6600" i="0" dirty="0"/>
              <a:t>Insurance Compact 2021 </a:t>
            </a:r>
            <a:br>
              <a:rPr lang="en-US" sz="6600" i="0" dirty="0"/>
            </a:br>
            <a:r>
              <a:rPr lang="en-US" sz="6600" i="0" dirty="0"/>
              <a:t>Budget </a:t>
            </a:r>
            <a:br>
              <a:rPr lang="en-US" sz="6600" i="0" dirty="0"/>
            </a:br>
            <a:r>
              <a:rPr lang="en-US" sz="6600" i="0" dirty="0"/>
              <a:t>Development</a:t>
            </a:r>
            <a:br>
              <a:rPr lang="en-US" sz="6600" i="0" dirty="0"/>
            </a:br>
            <a:endParaRPr sz="6600" i="0" dirty="0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20410-A948-42F6-9819-5423DDE4B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Profile of the Compact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4B4942-C581-4E72-9985-E7D978C05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0238" y="1733973"/>
            <a:ext cx="11919541" cy="643692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Service provider to the Compacting States by conducting the rate &amp; form review function on their behalf</a:t>
            </a:r>
          </a:p>
          <a:p>
            <a:r>
              <a:rPr lang="en-US" dirty="0"/>
              <a:t>Service provider to the industry on behalf of the Compacting States by providing comprehensive and centralized review of product filings </a:t>
            </a:r>
          </a:p>
          <a:p>
            <a:r>
              <a:rPr lang="en-US" dirty="0"/>
              <a:t>Voluntary filing platform for companies and revenue neutral to Compacting States (cos. to pay all applicable state filing fees plus Compact fees Compact receives no money from members)</a:t>
            </a:r>
          </a:p>
          <a:p>
            <a:r>
              <a:rPr lang="en-US" dirty="0"/>
              <a:t>Bulk of revenue received in January through voluntary annual registration fees</a:t>
            </a:r>
          </a:p>
          <a:p>
            <a:r>
              <a:rPr lang="en-US" dirty="0"/>
              <a:t>Product development cycle, regulatory changes, scope of Uniform Standards, and filing turnaround times drive Compact filing activity and revenue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58007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9DC10-89B5-49A6-9FDA-6C1A2E334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January 1,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0C694-399C-46AA-B657-F20665D45F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Insurance Compact Compass: Strategic Plan 2020 – 2022 Adopted</a:t>
            </a:r>
          </a:p>
          <a:p>
            <a:r>
              <a:rPr lang="en-US" dirty="0"/>
              <a:t>Positive net revenue of $646,204 as of 12/31/2019 </a:t>
            </a:r>
          </a:p>
          <a:p>
            <a:r>
              <a:rPr lang="en-US" dirty="0"/>
              <a:t>Record number of life product filings due to regulatory requirement to update to 2017 Commissioners Standard Ordinary (CSO) Mortality Tables</a:t>
            </a:r>
          </a:p>
          <a:p>
            <a:r>
              <a:rPr lang="en-US" dirty="0"/>
              <a:t>Cash balance of $1,967,347 as of 12/31/2019</a:t>
            </a:r>
          </a:p>
          <a:p>
            <a:r>
              <a:rPr lang="en-US" dirty="0"/>
              <a:t>Restructured NAIC debt repayment over ten years with no accrued interest</a:t>
            </a:r>
          </a:p>
        </p:txBody>
      </p:sp>
    </p:spTree>
    <p:extLst>
      <p:ext uri="{BB962C8B-B14F-4D97-AF65-F5344CB8AC3E}">
        <p14:creationId xmlns:p14="http://schemas.microsoft.com/office/powerpoint/2010/main" val="377146095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9DC10-89B5-49A6-9FDA-6C1A2E334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Since January 1,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0C694-399C-46AA-B657-F20665D45F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0239" y="1733973"/>
            <a:ext cx="11868026" cy="643692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COVID-19 impact on operations and filings</a:t>
            </a:r>
          </a:p>
          <a:p>
            <a:r>
              <a:rPr lang="en-US" dirty="0"/>
              <a:t>COSC opinion that Compact is not proper delegation under CO law when Uniform Standard conflicts with suicide statute</a:t>
            </a:r>
          </a:p>
          <a:p>
            <a:r>
              <a:rPr lang="en-US" dirty="0"/>
              <a:t>Made first of ten annual payments to NAIC = $274,000 per year</a:t>
            </a:r>
          </a:p>
          <a:p>
            <a:r>
              <a:rPr lang="en-US" dirty="0"/>
              <a:t>Amend expense budget to add $400,000 for governance review and business assessment which are underway after RFP process</a:t>
            </a:r>
          </a:p>
          <a:p>
            <a:r>
              <a:rPr lang="en-US" dirty="0"/>
              <a:t>New Regulatory Coordinator and 3 open positions (2 due to attrition) </a:t>
            </a:r>
          </a:p>
          <a:p>
            <a:r>
              <a:rPr lang="en-US" dirty="0"/>
              <a:t>Under budget by 5% for revenues and 13% for expenses (EOY 2020 cash balance projected at $1.3M)</a:t>
            </a:r>
          </a:p>
          <a:p>
            <a:r>
              <a:rPr lang="en-US" dirty="0"/>
              <a:t>High Utilization of Expedited Review Program </a:t>
            </a:r>
          </a:p>
        </p:txBody>
      </p:sp>
    </p:spTree>
    <p:extLst>
      <p:ext uri="{BB962C8B-B14F-4D97-AF65-F5344CB8AC3E}">
        <p14:creationId xmlns:p14="http://schemas.microsoft.com/office/powerpoint/2010/main" val="26800447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555018" y="388415"/>
            <a:ext cx="11704322" cy="758615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936345">
              <a:defRPr sz="4464"/>
            </a:pPr>
            <a:r>
              <a:rPr lang="en-US" sz="5600" dirty="0"/>
              <a:t>2020 vs. 2021 Annual Budget</a:t>
            </a:r>
            <a:endParaRPr sz="5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49B749-383C-482E-9085-489C9A9FE31D}"/>
              </a:ext>
            </a:extLst>
          </p:cNvPr>
          <p:cNvSpPr txBox="1"/>
          <p:nvPr/>
        </p:nvSpPr>
        <p:spPr>
          <a:xfrm>
            <a:off x="361507" y="7921256"/>
            <a:ext cx="11897833" cy="685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*In June, the Commission voted to add an additional $400,000 to the adopted budgeted expenses for the Governance Review and Business Assessment. In December 2019, the Commission adopted the budget with $2,851,572 in expenses. 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C398A29C-8121-4F88-8636-F445094E3E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5081671"/>
              </p:ext>
            </p:extLst>
          </p:nvPr>
        </p:nvGraphicFramePr>
        <p:xfrm>
          <a:off x="456728" y="1147030"/>
          <a:ext cx="11897833" cy="6756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9216638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650239" y="442131"/>
            <a:ext cx="11704322" cy="758615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936345">
              <a:defRPr sz="4464"/>
            </a:pPr>
            <a:r>
              <a:rPr lang="en-US" sz="5600" dirty="0"/>
              <a:t>2020 vs. 2021 Revenue </a:t>
            </a:r>
            <a:r>
              <a:rPr lang="en-US" sz="1800" dirty="0"/>
              <a:t>(budget vs budget)</a:t>
            </a:r>
            <a:endParaRPr sz="1800" dirty="0"/>
          </a:p>
        </p:txBody>
      </p:sp>
      <p:sp>
        <p:nvSpPr>
          <p:cNvPr id="126" name="Shape 126"/>
          <p:cNvSpPr>
            <a:spLocks noGrp="1"/>
          </p:cNvSpPr>
          <p:nvPr>
            <p:ph type="body" idx="1"/>
          </p:nvPr>
        </p:nvSpPr>
        <p:spPr>
          <a:xfrm>
            <a:off x="650239" y="1966725"/>
            <a:ext cx="11704322" cy="636887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2B7528A-8706-4F8A-8A8F-C685E2C036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636156"/>
              </p:ext>
            </p:extLst>
          </p:nvPr>
        </p:nvGraphicFramePr>
        <p:xfrm>
          <a:off x="650239" y="1200746"/>
          <a:ext cx="11835477" cy="7278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421285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650239" y="442131"/>
            <a:ext cx="11704322" cy="758615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936345">
              <a:defRPr sz="4464"/>
            </a:pPr>
            <a:r>
              <a:rPr lang="en-US" sz="5600" dirty="0"/>
              <a:t>2020 vs. 2021 Revenue </a:t>
            </a:r>
            <a:r>
              <a:rPr lang="en-US" sz="1800" dirty="0"/>
              <a:t>(budget vs. budget)</a:t>
            </a:r>
            <a:endParaRPr sz="1800" dirty="0"/>
          </a:p>
        </p:txBody>
      </p:sp>
      <p:sp>
        <p:nvSpPr>
          <p:cNvPr id="126" name="Shape 126"/>
          <p:cNvSpPr>
            <a:spLocks noGrp="1"/>
          </p:cNvSpPr>
          <p:nvPr>
            <p:ph type="body" idx="1"/>
          </p:nvPr>
        </p:nvSpPr>
        <p:spPr>
          <a:xfrm>
            <a:off x="650239" y="1966725"/>
            <a:ext cx="11704322" cy="658612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dirty="0"/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256A11C4-633D-4958-AA0C-B29F95AE7F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2958242"/>
              </p:ext>
            </p:extLst>
          </p:nvPr>
        </p:nvGraphicFramePr>
        <p:xfrm>
          <a:off x="650239" y="1200746"/>
          <a:ext cx="11835477" cy="7352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9721668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CC262-7015-4E9C-98E7-AE8FA5C09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2020 Expenses &amp; Liabilities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122637-4633-4B62-890C-654FAD5E5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0239" y="1733972"/>
            <a:ext cx="11704322" cy="6911263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A943D8F9-FEAA-4443-ABEB-A0937110B342}"/>
              </a:ext>
            </a:extLst>
          </p:cNvPr>
          <p:cNvSpPr/>
          <p:nvPr/>
        </p:nvSpPr>
        <p:spPr>
          <a:xfrm>
            <a:off x="650240" y="1511254"/>
            <a:ext cx="8261004" cy="2031323"/>
          </a:xfrm>
          <a:prstGeom prst="homePlate">
            <a:avLst/>
          </a:prstGeom>
          <a:solidFill>
            <a:srgbClr val="FFFFFF"/>
          </a:solidFill>
          <a:ln w="508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$3,251,572 + $279,925</a:t>
            </a:r>
          </a:p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6000" b="1" dirty="0"/>
              <a:t>Expenses + Liabilities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77D2D58D-9DA6-4D0C-89AF-B95DDE921DB5}"/>
              </a:ext>
            </a:extLst>
          </p:cNvPr>
          <p:cNvSpPr/>
          <p:nvPr/>
        </p:nvSpPr>
        <p:spPr>
          <a:xfrm>
            <a:off x="1246905" y="3827510"/>
            <a:ext cx="5636029" cy="500648"/>
          </a:xfrm>
          <a:prstGeom prst="homePlat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ctr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$2,230,661 = Compact Team*</a:t>
            </a:r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950AAA8D-3500-4AB0-B6B9-DBFE4B244452}"/>
              </a:ext>
            </a:extLst>
          </p:cNvPr>
          <p:cNvSpPr/>
          <p:nvPr/>
        </p:nvSpPr>
        <p:spPr>
          <a:xfrm>
            <a:off x="1246904" y="5023568"/>
            <a:ext cx="5636029" cy="500648"/>
          </a:xfrm>
          <a:prstGeom prst="homePlat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ctr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$792,470 = Other Expenses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36E83449-A0CE-4406-B1C6-A65988095E30}"/>
              </a:ext>
            </a:extLst>
          </p:cNvPr>
          <p:cNvGraphicFramePr>
            <a:graphicFrameLocks/>
          </p:cNvGraphicFramePr>
          <p:nvPr/>
        </p:nvGraphicFramePr>
        <p:xfrm>
          <a:off x="7782560" y="1300480"/>
          <a:ext cx="4572000" cy="716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2170957-85EE-412C-9279-748DCB808C7C}"/>
              </a:ext>
            </a:extLst>
          </p:cNvPr>
          <p:cNvSpPr txBox="1"/>
          <p:nvPr/>
        </p:nvSpPr>
        <p:spPr>
          <a:xfrm>
            <a:off x="636384" y="7307639"/>
            <a:ext cx="7812117" cy="17317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t">
            <a:spAutoFit/>
          </a:bodyPr>
          <a:lstStyle/>
          <a:p>
            <a:r>
              <a:rPr lang="en-US" sz="2000" dirty="0"/>
              <a:t>* This includes the full-time consultant service fees. </a:t>
            </a:r>
          </a:p>
          <a:p>
            <a:r>
              <a:rPr lang="en-US" sz="2000" dirty="0"/>
              <a:t>**NAIC Service Fees includes the repayment on the LOC as well as service fees paid annually to the NAIC and the Adjustable Administrative Service Fee</a:t>
            </a:r>
          </a:p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B1B6645-4F0B-4BD4-B352-A87800F6E2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916257"/>
              </p:ext>
            </p:extLst>
          </p:nvPr>
        </p:nvGraphicFramePr>
        <p:xfrm>
          <a:off x="7624618" y="1300481"/>
          <a:ext cx="4572000" cy="7344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DA3EA21B-B28F-4BF5-B4C8-39B9B5AAB753}"/>
              </a:ext>
            </a:extLst>
          </p:cNvPr>
          <p:cNvSpPr/>
          <p:nvPr/>
        </p:nvSpPr>
        <p:spPr>
          <a:xfrm>
            <a:off x="1246905" y="4425539"/>
            <a:ext cx="5636029" cy="500648"/>
          </a:xfrm>
          <a:prstGeom prst="homePlat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ctr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$508,365 = Payment to the NAIC**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B1B6645-4F0B-4BD4-B352-A87800F6E2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1084121"/>
              </p:ext>
            </p:extLst>
          </p:nvPr>
        </p:nvGraphicFramePr>
        <p:xfrm>
          <a:off x="7995026" y="179630"/>
          <a:ext cx="4280563" cy="8273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8723055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65023" tIns="65023" rIns="65023" bIns="65023" numCol="1" spcCol="38100" rtlCol="0" anchor="ctr">
        <a:spAutoFit/>
      </a:bodyPr>
      <a:lstStyle>
        <a:defPPr marL="0" marR="0" indent="0" algn="l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5023" tIns="65023" rIns="65023" bIns="65023" numCol="1" spcCol="38100" rtlCol="0" anchor="t">
        <a:spAutoFit/>
      </a:bodyPr>
      <a:lstStyle>
        <a:defPPr marL="0" marR="0" indent="0" algn="l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65023" tIns="65023" rIns="65023" bIns="65023" numCol="1" spcCol="38100" rtlCol="0" anchor="ctr">
        <a:spAutoFit/>
      </a:bodyPr>
      <a:lstStyle>
        <a:defPPr marL="0" marR="0" indent="0" algn="l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5023" tIns="65023" rIns="65023" bIns="65023" numCol="1" spcCol="38100" rtlCol="0" anchor="t">
        <a:spAutoFit/>
      </a:bodyPr>
      <a:lstStyle>
        <a:defPPr marL="0" marR="0" indent="0" algn="l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</TotalTime>
  <Words>609</Words>
  <Application>Microsoft Office PowerPoint</Application>
  <PresentationFormat>Custom</PresentationFormat>
  <Paragraphs>86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  Insurance Compact 2021  Budget  Development </vt:lpstr>
      <vt:lpstr>Profile of the Compact</vt:lpstr>
      <vt:lpstr>January 1, 2020</vt:lpstr>
      <vt:lpstr>Since January 1, 2020</vt:lpstr>
      <vt:lpstr>2020 vs. 2021 Annual Budget</vt:lpstr>
      <vt:lpstr>2020 vs. 2021 Revenue (budget vs budget)</vt:lpstr>
      <vt:lpstr>2020 vs. 2021 Revenue (budget vs. budget)</vt:lpstr>
      <vt:lpstr>2020 Expenses &amp; Liabilities</vt:lpstr>
      <vt:lpstr>2021 Expenses &amp; Liabilities</vt:lpstr>
      <vt:lpstr>2020 VS. 2021 Annual Revenue   (Actuals and Budget)</vt:lpstr>
      <vt:lpstr>2020 VS. 2021 Annual Budget</vt:lpstr>
      <vt:lpstr>Possible Changes to Budget in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Dubsky, Sara</dc:creator>
  <cp:lastModifiedBy>Dubsky, Sara</cp:lastModifiedBy>
  <cp:revision>95</cp:revision>
  <dcterms:modified xsi:type="dcterms:W3CDTF">2020-10-21T18:35:25Z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-1041060610</vt:i4>
  </property>
  <property fmtid="{D5CDD505-2E9C-101B-9397-08002B2CF9AE}" pid="3" name="_NewReviewCycle">
    <vt:lpwstr/>
  </property>
  <property fmtid="{D5CDD505-2E9C-101B-9397-08002B2CF9AE}" pid="4" name="_EmailSubject">
    <vt:lpwstr>Compact Logo Kit (PPT)</vt:lpwstr>
  </property>
  <property fmtid="{D5CDD505-2E9C-101B-9397-08002B2CF9AE}" pid="5" name="_AuthorEmail">
    <vt:lpwstr>JWilkinson@naic.org</vt:lpwstr>
  </property>
  <property fmtid="{D5CDD505-2E9C-101B-9397-08002B2CF9AE}" pid="6" name="_AuthorEmailDisplayName">
    <vt:lpwstr>Wilkinson, Jeremy</vt:lpwstr>
  </property>
</Properties>
</file>